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9" r:id="rId4"/>
    <p:sldId id="261" r:id="rId5"/>
    <p:sldId id="260" r:id="rId6"/>
    <p:sldId id="265" r:id="rId7"/>
    <p:sldId id="262" r:id="rId8"/>
    <p:sldId id="263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5C8BF-D748-4A5A-B0D5-8290E3EF30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ED6B-D7AC-4180-B614-D4536A445D1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EEF5-9826-4711-910D-1989312D60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1656-F845-4C49-B5CF-6E998FDA23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A8D1-EE03-4A29-A17C-C81413DB64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EF70A-E7EC-4F13-99DF-7BE1689302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89E1-1F95-4AC0-879B-B385A1B891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71B1-F646-472C-AB4C-C6672CF4F0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8EC0-49AB-48B9-B740-CB0F5C7E08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6297-A0CB-4996-A970-6ED2C100FCE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03B8-23B0-46BA-97BA-A0EE9B3EB2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F4A01D8-855E-4601-A3CB-5FC45F5E82A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7772400" cy="1736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de-DE" altLang="de-DE" smtClean="0">
                <a:solidFill>
                  <a:srgbClr val="FFCC00"/>
                </a:solidFill>
              </a:rPr>
              <a:t>Motiv-Briefmarken</a:t>
            </a:r>
            <a:br>
              <a:rPr lang="de-DE" altLang="de-DE" smtClean="0">
                <a:solidFill>
                  <a:srgbClr val="FFCC00"/>
                </a:solidFill>
              </a:rPr>
            </a:br>
            <a:r>
              <a:rPr lang="de-DE" altLang="de-DE" smtClean="0">
                <a:solidFill>
                  <a:srgbClr val="FFCC00"/>
                </a:solidFill>
              </a:rPr>
              <a:t>zu Ostern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565400"/>
            <a:ext cx="6781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2800" smtClean="0">
                <a:solidFill>
                  <a:srgbClr val="FF00FF"/>
                </a:solidFill>
              </a:rPr>
              <a:t>Die Christliche Botschaft und Osterbräuche</a:t>
            </a:r>
            <a:br>
              <a:rPr lang="de-DE" altLang="de-DE" sz="2800" smtClean="0">
                <a:solidFill>
                  <a:srgbClr val="FF00FF"/>
                </a:solidFill>
              </a:rPr>
            </a:br>
            <a:r>
              <a:rPr lang="de-DE" altLang="de-DE" sz="2800" smtClean="0">
                <a:solidFill>
                  <a:srgbClr val="FF00FF"/>
                </a:solidFill>
              </a:rPr>
              <a:t> auf Briefmarken aus Europa</a:t>
            </a:r>
            <a:r>
              <a:rPr lang="de-DE" altLang="de-DE" sz="2800" smtClean="0">
                <a:solidFill>
                  <a:srgbClr val="FF3399"/>
                </a:solidFill>
              </a:rPr>
              <a:t> </a:t>
            </a:r>
          </a:p>
        </p:txBody>
      </p:sp>
      <p:pic>
        <p:nvPicPr>
          <p:cNvPr id="3076" name="Picture 5" descr="„Philatelie aktuell“ zeigt bereits die Marken zu 60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365625"/>
            <a:ext cx="2376487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Deutschland-2014-Briefmarke-Gaymann-45-Cent-Frohe-Os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4365625"/>
            <a:ext cx="2447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755650" y="616585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</a:rPr>
              <a:t>Württembergischer Philatelistenverein  - Sammlergruppe Weinstadt  -  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600" smtClean="0">
                <a:solidFill>
                  <a:srgbClr val="FF00FF"/>
                </a:solidFill>
              </a:rPr>
              <a:t>Oster-Briefmarken</a:t>
            </a:r>
            <a:br>
              <a:rPr lang="de-DE" altLang="de-DE" sz="3600" smtClean="0">
                <a:solidFill>
                  <a:srgbClr val="FF00FF"/>
                </a:solidFill>
              </a:rPr>
            </a:br>
            <a:r>
              <a:rPr lang="de-DE" altLang="de-DE" sz="3600" smtClean="0">
                <a:solidFill>
                  <a:srgbClr val="FF00FF"/>
                </a:solidFill>
              </a:rPr>
              <a:t>aus deutschen Sammelgebieten</a:t>
            </a:r>
          </a:p>
        </p:txBody>
      </p:sp>
      <p:pic>
        <p:nvPicPr>
          <p:cNvPr id="12291" name="Picture 10" descr="ddr-2716-2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989138"/>
            <a:ext cx="21605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ddr-2716-27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989138"/>
            <a:ext cx="216058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Deutschland-2014-Briefmarke-Gaymann-45-Cent-Frohe-Ost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365625"/>
            <a:ext cx="24479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„Philatelie aktuell“ zeigt bereits die Marken zu 60 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365625"/>
            <a:ext cx="2376487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1692275" y="3357563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</a:rPr>
              <a:t>DDR 1982: aus Sechserblock Sorbische Volksbräuche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1187450" y="6165850"/>
            <a:ext cx="6840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folHlink"/>
                </a:solidFill>
              </a:rPr>
              <a:t>Bund 2014: Cartoons von Peter Gaymann mit Hase und Henne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6756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200" smtClean="0">
                <a:solidFill>
                  <a:srgbClr val="FF00FF"/>
                </a:solidFill>
              </a:rPr>
              <a:t>Der (Oster-)Hase als Märchengestalt </a:t>
            </a:r>
            <a:br>
              <a:rPr lang="de-DE" altLang="de-DE" sz="3200" smtClean="0">
                <a:solidFill>
                  <a:srgbClr val="FF00FF"/>
                </a:solidFill>
              </a:rPr>
            </a:br>
            <a:r>
              <a:rPr lang="de-DE" altLang="de-DE" sz="3200" smtClean="0">
                <a:solidFill>
                  <a:srgbClr val="FF00FF"/>
                </a:solidFill>
              </a:rPr>
              <a:t>in Kinderbuch-Geschichten</a:t>
            </a:r>
            <a:br>
              <a:rPr lang="de-DE" altLang="de-DE" sz="3200" smtClean="0">
                <a:solidFill>
                  <a:srgbClr val="FF00FF"/>
                </a:solidFill>
              </a:rPr>
            </a:br>
            <a:endParaRPr lang="de-DE" altLang="de-DE" sz="3200" smtClean="0">
              <a:solidFill>
                <a:srgbClr val="FF00FF"/>
              </a:solidFill>
            </a:endParaRPr>
          </a:p>
        </p:txBody>
      </p:sp>
      <p:pic>
        <p:nvPicPr>
          <p:cNvPr id="13315" name="Picture 9" descr="ch-1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08275"/>
            <a:ext cx="21812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gb-0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420938"/>
            <a:ext cx="17049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1303_Janosch_Ost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852738"/>
            <a:ext cx="27368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3"/>
          <p:cNvSpPr txBox="1">
            <a:spLocks noChangeArrowheads="1"/>
          </p:cNvSpPr>
          <p:nvPr/>
        </p:nvSpPr>
        <p:spPr bwMode="auto">
          <a:xfrm>
            <a:off x="5867400" y="4652963"/>
            <a:ext cx="288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>
                <a:solidFill>
                  <a:schemeClr val="folHlink"/>
                </a:solidFill>
              </a:rPr>
              <a:t>Bund 2013: Janosch zu Ostern</a:t>
            </a:r>
          </a:p>
        </p:txBody>
      </p: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755650" y="4652963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>
                <a:solidFill>
                  <a:schemeClr val="folHlink"/>
                </a:solidFill>
              </a:rPr>
              <a:t>Schweiz 2005: Felix der Hase</a:t>
            </a:r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3563938" y="4797425"/>
            <a:ext cx="2159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 b="1">
                <a:solidFill>
                  <a:schemeClr val="folHlink"/>
                </a:solidFill>
              </a:rPr>
              <a:t>Grossbritannien 1979: Peter the Rabbit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6756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600" smtClean="0">
                <a:solidFill>
                  <a:srgbClr val="FF00FF"/>
                </a:solidFill>
              </a:rPr>
              <a:t>Suchergebnisse </a:t>
            </a:r>
            <a:br>
              <a:rPr lang="de-DE" altLang="de-DE" sz="3600" smtClean="0">
                <a:solidFill>
                  <a:srgbClr val="FF00FF"/>
                </a:solidFill>
              </a:rPr>
            </a:br>
            <a:r>
              <a:rPr lang="de-DE" altLang="de-DE" sz="3600" smtClean="0">
                <a:solidFill>
                  <a:srgbClr val="FF00FF"/>
                </a:solidFill>
              </a:rPr>
              <a:t>im Michel-Online Katalog 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1258888" y="1844675"/>
            <a:ext cx="72739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folHlink"/>
                </a:solidFill>
              </a:rPr>
              <a:t>Ostern:			526 Sätze</a:t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/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>Ostereier:		  43 Sätze</a:t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/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>Osterhase:		  20 Sätze</a:t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/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>Osterlamm:		   8 Sätze</a:t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/>
            </a:r>
            <a:br>
              <a:rPr lang="de-DE" altLang="de-DE" sz="2000">
                <a:solidFill>
                  <a:schemeClr val="folHlink"/>
                </a:solidFill>
              </a:rPr>
            </a:br>
            <a:r>
              <a:rPr lang="de-DE" altLang="de-DE" sz="2000">
                <a:solidFill>
                  <a:schemeClr val="folHlink"/>
                </a:solidFill>
              </a:rPr>
              <a:t>Osterbräuche/Osternest:   1  Satz	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folHlink"/>
                </a:solidFill>
              </a:rPr>
              <a:t>Auferstehung Jesu:	123 Sätze</a:t>
            </a:r>
          </a:p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folHlink"/>
                </a:solidFill>
              </a:rPr>
              <a:t>Kreuzigung Jesu:	115 Sätze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de-DE" altLang="de-DE" sz="3600" smtClean="0">
                <a:solidFill>
                  <a:srgbClr val="FF00FF"/>
                </a:solidFill>
              </a:rPr>
              <a:t>Die Botschaft des Osterfestes</a:t>
            </a:r>
            <a:r>
              <a:rPr lang="de-DE" altLang="de-DE" sz="3600" smtClean="0">
                <a:solidFill>
                  <a:srgbClr val="FFCC00"/>
                </a:solidFill>
              </a:rPr>
              <a:t/>
            </a:r>
            <a:br>
              <a:rPr lang="de-DE" altLang="de-DE" sz="3600" smtClean="0">
                <a:solidFill>
                  <a:srgbClr val="FFCC00"/>
                </a:solidFill>
              </a:rPr>
            </a:br>
            <a:r>
              <a:rPr lang="de-DE" altLang="de-DE" sz="3600" smtClean="0">
                <a:solidFill>
                  <a:srgbClr val="FFCC00"/>
                </a:solidFill>
              </a:rPr>
              <a:t> </a:t>
            </a:r>
            <a:r>
              <a:rPr lang="de-DE" altLang="de-DE" sz="2400" smtClean="0">
                <a:solidFill>
                  <a:srgbClr val="FF00FF"/>
                </a:solidFill>
              </a:rPr>
              <a:t>Kreuzigung und Auferstehung Jesu</a:t>
            </a:r>
          </a:p>
        </p:txBody>
      </p:sp>
      <p:pic>
        <p:nvPicPr>
          <p:cNvPr id="4099" name="Picture 4" descr="v-1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652963"/>
            <a:ext cx="132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slo-06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581525"/>
            <a:ext cx="18716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l-3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652963"/>
            <a:ext cx="1327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slo-05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133600"/>
            <a:ext cx="1625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yu-3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2133600"/>
            <a:ext cx="15287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ung-50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2133600"/>
            <a:ext cx="14033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pl-375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4652963"/>
            <a:ext cx="1436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gr-18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2133600"/>
            <a:ext cx="14208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gr-184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4652963"/>
            <a:ext cx="19431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rum-565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288" y="2133600"/>
            <a:ext cx="13557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de-DE" altLang="de-DE" sz="3600" smtClean="0">
                <a:solidFill>
                  <a:srgbClr val="FFCC00"/>
                </a:solidFill>
              </a:rPr>
              <a:t> </a:t>
            </a:r>
            <a:r>
              <a:rPr lang="de-DE" altLang="de-DE" sz="2800" smtClean="0">
                <a:solidFill>
                  <a:srgbClr val="FF00FF"/>
                </a:solidFill>
              </a:rPr>
              <a:t>Das Osterlamm </a:t>
            </a:r>
            <a:br>
              <a:rPr lang="de-DE" altLang="de-DE" sz="2800" smtClean="0">
                <a:solidFill>
                  <a:srgbClr val="FF00FF"/>
                </a:solidFill>
              </a:rPr>
            </a:br>
            <a:r>
              <a:rPr lang="de-DE" altLang="de-DE" sz="2800" smtClean="0">
                <a:solidFill>
                  <a:srgbClr val="FF00FF"/>
                </a:solidFill>
              </a:rPr>
              <a:t>als Symbol der christlichen Botschaft</a:t>
            </a:r>
          </a:p>
        </p:txBody>
      </p:sp>
      <p:pic>
        <p:nvPicPr>
          <p:cNvPr id="5123" name="Picture 13" descr="pl-3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05038"/>
            <a:ext cx="15446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4" descr="pl-4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525" y="2205038"/>
            <a:ext cx="1657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5" descr="slo-0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724400"/>
            <a:ext cx="2089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6" descr="pl-43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4724400"/>
            <a:ext cx="20875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ung-43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205038"/>
            <a:ext cx="16017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2800" smtClean="0">
                <a:solidFill>
                  <a:srgbClr val="FF00FF"/>
                </a:solidFill>
              </a:rPr>
              <a:t>Weltliche Symbole des Osterfestes</a:t>
            </a:r>
            <a:br>
              <a:rPr lang="de-DE" altLang="de-DE" sz="2800" smtClean="0">
                <a:solidFill>
                  <a:srgbClr val="FF00FF"/>
                </a:solidFill>
              </a:rPr>
            </a:br>
            <a:r>
              <a:rPr lang="de-DE" altLang="de-DE" sz="2400" b="0" smtClean="0">
                <a:solidFill>
                  <a:srgbClr val="FF00FF"/>
                </a:solidFill>
                <a:latin typeface="Arial" charset="0"/>
              </a:rPr>
              <a:t>- Der Osterhase -</a:t>
            </a:r>
            <a:br>
              <a:rPr lang="de-DE" altLang="de-DE" sz="2400" b="0" smtClean="0">
                <a:solidFill>
                  <a:srgbClr val="FF00FF"/>
                </a:solidFill>
                <a:latin typeface="Arial" charset="0"/>
              </a:rPr>
            </a:br>
            <a:endParaRPr lang="de-DE" altLang="de-DE" sz="2400" b="0" smtClean="0">
              <a:solidFill>
                <a:srgbClr val="FF00FF"/>
              </a:solidFill>
              <a:latin typeface="Arial" charset="0"/>
            </a:endParaRPr>
          </a:p>
        </p:txBody>
      </p:sp>
      <p:pic>
        <p:nvPicPr>
          <p:cNvPr id="6147" name="Picture 3" descr="pl-4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581525"/>
            <a:ext cx="14319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tsch-05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133600"/>
            <a:ext cx="20161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sf-18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916113"/>
            <a:ext cx="14478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Ostern_Östereich19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628775"/>
            <a:ext cx="18764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ung-48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724400"/>
            <a:ext cx="1619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pl-41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458152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3" descr="ung-46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4724400"/>
            <a:ext cx="1728787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2800" smtClean="0">
                <a:solidFill>
                  <a:srgbClr val="FF00FF"/>
                </a:solidFill>
              </a:rPr>
              <a:t>Weltliche Symbole des Osterfestes</a:t>
            </a:r>
            <a:br>
              <a:rPr lang="de-DE" altLang="de-DE" sz="2800" smtClean="0">
                <a:solidFill>
                  <a:srgbClr val="FF00FF"/>
                </a:solidFill>
              </a:rPr>
            </a:br>
            <a:r>
              <a:rPr lang="de-DE" altLang="de-DE" sz="2800" smtClean="0">
                <a:solidFill>
                  <a:srgbClr val="FF00FF"/>
                </a:solidFill>
              </a:rPr>
              <a:t> </a:t>
            </a:r>
            <a:r>
              <a:rPr lang="de-DE" altLang="de-DE" sz="2400" b="0" smtClean="0">
                <a:solidFill>
                  <a:srgbClr val="FF00FF"/>
                </a:solidFill>
                <a:effectLst/>
                <a:latin typeface="Arial" charset="0"/>
              </a:rPr>
              <a:t>- Osterküken und Osterhahn -</a:t>
            </a:r>
            <a:r>
              <a:rPr lang="de-DE" altLang="de-DE" sz="2800" smtClean="0">
                <a:solidFill>
                  <a:srgbClr val="FF00FF"/>
                </a:solidFill>
              </a:rPr>
              <a:t> </a:t>
            </a:r>
            <a:br>
              <a:rPr lang="de-DE" altLang="de-DE" sz="2800" smtClean="0">
                <a:solidFill>
                  <a:srgbClr val="FF00FF"/>
                </a:solidFill>
              </a:rPr>
            </a:br>
            <a:endParaRPr lang="de-DE" altLang="de-DE" sz="2800" smtClean="0">
              <a:solidFill>
                <a:srgbClr val="FF00FF"/>
              </a:solidFill>
            </a:endParaRPr>
          </a:p>
        </p:txBody>
      </p:sp>
      <p:pic>
        <p:nvPicPr>
          <p:cNvPr id="7171" name="Picture 4" descr="sf-2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149725"/>
            <a:ext cx="1406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tsch-06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1844675"/>
            <a:ext cx="1601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s-19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149725"/>
            <a:ext cx="1752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sf-17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844675"/>
            <a:ext cx="14414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pl-41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1844675"/>
            <a:ext cx="168751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s-22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2133600"/>
            <a:ext cx="22336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tsch-02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4149725"/>
            <a:ext cx="16303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200" smtClean="0">
                <a:solidFill>
                  <a:srgbClr val="FF00FF"/>
                </a:solidFill>
              </a:rPr>
              <a:t/>
            </a:r>
            <a:br>
              <a:rPr lang="de-DE" altLang="de-DE" sz="3200" smtClean="0">
                <a:solidFill>
                  <a:srgbClr val="FF00FF"/>
                </a:solidFill>
              </a:rPr>
            </a:br>
            <a:r>
              <a:rPr lang="de-DE" altLang="de-DE" sz="3200" smtClean="0">
                <a:solidFill>
                  <a:srgbClr val="FF00FF"/>
                </a:solidFill>
              </a:rPr>
              <a:t>Österliches Brauchtum</a:t>
            </a:r>
            <a:br>
              <a:rPr lang="de-DE" altLang="de-DE" sz="3200" smtClean="0">
                <a:solidFill>
                  <a:srgbClr val="FF00FF"/>
                </a:solidFill>
              </a:rPr>
            </a:br>
            <a:r>
              <a:rPr lang="de-DE" altLang="de-DE" sz="2800" b="0" smtClean="0">
                <a:solidFill>
                  <a:srgbClr val="FF00FF"/>
                </a:solidFill>
                <a:effectLst/>
                <a:latin typeface="Arial" charset="0"/>
              </a:rPr>
              <a:t>- Ostereier bemalen -</a:t>
            </a:r>
            <a:br>
              <a:rPr lang="de-DE" altLang="de-DE" sz="2800" b="0" smtClean="0">
                <a:solidFill>
                  <a:srgbClr val="FF00FF"/>
                </a:solidFill>
                <a:effectLst/>
                <a:latin typeface="Arial" charset="0"/>
              </a:rPr>
            </a:br>
            <a:endParaRPr lang="de-DE" altLang="de-DE" sz="3200" smtClean="0">
              <a:solidFill>
                <a:srgbClr val="FF00FF"/>
              </a:solidFill>
            </a:endParaRPr>
          </a:p>
        </p:txBody>
      </p:sp>
      <p:pic>
        <p:nvPicPr>
          <p:cNvPr id="8195" name="Picture 6" descr="pl-3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0575"/>
            <a:ext cx="2305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e-39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60575"/>
            <a:ext cx="259238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sf-21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365625"/>
            <a:ext cx="28813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ddr-2716-2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365625"/>
            <a:ext cx="27352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600" smtClean="0">
                <a:solidFill>
                  <a:srgbClr val="FF00FF"/>
                </a:solidFill>
              </a:rPr>
              <a:t>Österliches Brauchtum</a:t>
            </a:r>
            <a:br>
              <a:rPr lang="de-DE" altLang="de-DE" sz="3600" smtClean="0">
                <a:solidFill>
                  <a:srgbClr val="FF00FF"/>
                </a:solidFill>
              </a:rPr>
            </a:br>
            <a:r>
              <a:rPr lang="de-DE" altLang="de-DE" sz="3600" smtClean="0">
                <a:solidFill>
                  <a:srgbClr val="FF00FF"/>
                </a:solidFill>
              </a:rPr>
              <a:t> </a:t>
            </a:r>
            <a:r>
              <a:rPr lang="de-DE" altLang="de-DE" sz="3200" b="0" smtClean="0">
                <a:solidFill>
                  <a:srgbClr val="FF00FF"/>
                </a:solidFill>
                <a:effectLst/>
                <a:latin typeface="Arial" charset="0"/>
              </a:rPr>
              <a:t>- Bunt bemalte Ostereier -</a:t>
            </a:r>
            <a:endParaRPr lang="de-DE" altLang="de-DE" sz="3600" smtClean="0">
              <a:solidFill>
                <a:srgbClr val="FF00FF"/>
              </a:solidFill>
            </a:endParaRPr>
          </a:p>
        </p:txBody>
      </p:sp>
      <p:pic>
        <p:nvPicPr>
          <p:cNvPr id="9219" name="Picture 4" descr="pl-3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5084763"/>
            <a:ext cx="195103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fl-1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141663"/>
            <a:ext cx="15128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slo-0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068638"/>
            <a:ext cx="14795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slow-0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941888"/>
            <a:ext cx="12477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s-2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1700213"/>
            <a:ext cx="18002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ukr-09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1628775"/>
            <a:ext cx="149066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s-209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357563"/>
            <a:ext cx="30861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8" descr="russ-03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4868863"/>
            <a:ext cx="12065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9" descr="pl-43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4868863"/>
            <a:ext cx="13192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tsch-03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4941888"/>
            <a:ext cx="13319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1" descr="slo-070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363" y="1628775"/>
            <a:ext cx="1238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3" descr="ung-45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1628775"/>
            <a:ext cx="172878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600" smtClean="0">
                <a:solidFill>
                  <a:srgbClr val="FF00FF"/>
                </a:solidFill>
              </a:rPr>
              <a:t>Österliches Brauchtum</a:t>
            </a:r>
            <a:br>
              <a:rPr lang="de-DE" altLang="de-DE" sz="3600" smtClean="0">
                <a:solidFill>
                  <a:srgbClr val="FF00FF"/>
                </a:solidFill>
              </a:rPr>
            </a:br>
            <a:r>
              <a:rPr lang="de-DE" altLang="de-DE" sz="3600" smtClean="0">
                <a:solidFill>
                  <a:srgbClr val="FF00FF"/>
                </a:solidFill>
              </a:rPr>
              <a:t> </a:t>
            </a:r>
            <a:r>
              <a:rPr lang="de-DE" altLang="de-DE" sz="3200" b="0" smtClean="0">
                <a:solidFill>
                  <a:srgbClr val="FF00FF"/>
                </a:solidFill>
                <a:effectLst/>
                <a:latin typeface="Arial" charset="0"/>
              </a:rPr>
              <a:t>- Ostereier im Osternest -</a:t>
            </a:r>
            <a:endParaRPr lang="de-DE" altLang="de-DE" sz="3600" smtClean="0">
              <a:solidFill>
                <a:srgbClr val="FF00FF"/>
              </a:solidFill>
            </a:endParaRPr>
          </a:p>
        </p:txBody>
      </p:sp>
      <p:pic>
        <p:nvPicPr>
          <p:cNvPr id="10243" name="Picture 3" descr="pl-4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1558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yu-3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844675"/>
            <a:ext cx="1363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moldawien-06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844675"/>
            <a:ext cx="237648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9" descr="ukr-13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24350"/>
            <a:ext cx="19446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0" descr="tsch-02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860800"/>
            <a:ext cx="15319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1" descr="lettland-07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4437063"/>
            <a:ext cx="19431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4" descr="slo-05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3860800"/>
            <a:ext cx="14779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altLang="de-DE" sz="3200" smtClean="0">
                <a:solidFill>
                  <a:srgbClr val="FF00FF"/>
                </a:solidFill>
              </a:rPr>
              <a:t>Volkstümliches Brauchtum</a:t>
            </a:r>
            <a:br>
              <a:rPr lang="de-DE" altLang="de-DE" sz="3200" smtClean="0">
                <a:solidFill>
                  <a:srgbClr val="FF00FF"/>
                </a:solidFill>
              </a:rPr>
            </a:br>
            <a:r>
              <a:rPr lang="de-DE" altLang="de-DE" sz="3200" smtClean="0">
                <a:solidFill>
                  <a:srgbClr val="FF00FF"/>
                </a:solidFill>
              </a:rPr>
              <a:t>zu Ostern</a:t>
            </a:r>
            <a:br>
              <a:rPr lang="de-DE" altLang="de-DE" sz="3200" smtClean="0">
                <a:solidFill>
                  <a:srgbClr val="FF00FF"/>
                </a:solidFill>
              </a:rPr>
            </a:br>
            <a:endParaRPr lang="de-DE" altLang="de-DE" sz="3200" smtClean="0">
              <a:solidFill>
                <a:srgbClr val="FF00FF"/>
              </a:solidFill>
            </a:endParaRPr>
          </a:p>
        </p:txBody>
      </p:sp>
      <p:pic>
        <p:nvPicPr>
          <p:cNvPr id="11267" name="Picture 4" descr="tsch-0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064000"/>
            <a:ext cx="21605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slo-0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557338"/>
            <a:ext cx="15367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sf-16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076700"/>
            <a:ext cx="216058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ung-5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484313"/>
            <a:ext cx="1620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sf-17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005263"/>
            <a:ext cx="1422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971550" y="587692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/>
              <a:t>Burschen ziehen am Ostermontag mit Ruten aus, Mädchen zu schlagen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2700338" y="3573463"/>
            <a:ext cx="374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000"/>
              <a:t>Burschen bespritzen am Ostermontag Mädchen mit  Wasser</a:t>
            </a:r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5795963" y="5661025"/>
            <a:ext cx="2087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/>
              <a:t>Hexe reitet auf Besen</a:t>
            </a:r>
          </a:p>
        </p:txBody>
      </p:sp>
      <p:sp>
        <p:nvSpPr>
          <p:cNvPr id="11275" name="Text Box 17"/>
          <p:cNvSpPr txBox="1">
            <a:spLocks noChangeArrowheads="1"/>
          </p:cNvSpPr>
          <p:nvPr/>
        </p:nvSpPr>
        <p:spPr bwMode="auto">
          <a:xfrm>
            <a:off x="3779838" y="6165850"/>
            <a:ext cx="1655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000"/>
              <a:t>Mädchen als Osterhexe</a:t>
            </a:r>
          </a:p>
        </p:txBody>
      </p:sp>
      <p:pic>
        <p:nvPicPr>
          <p:cNvPr id="11276" name="Picture 18" descr="pl-36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773238"/>
            <a:ext cx="19431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chichten">
  <a:themeElements>
    <a:clrScheme name="Glasschichten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chichte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chichten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chichten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chichten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106</Words>
  <Application>Microsoft Office PowerPoint</Application>
  <PresentationFormat>Bildschirmpräsentation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Wingdings</vt:lpstr>
      <vt:lpstr>Calibri</vt:lpstr>
      <vt:lpstr>Glasschichten</vt:lpstr>
      <vt:lpstr>Motiv-Briefmarken zu Ostern</vt:lpstr>
      <vt:lpstr>Die Botschaft des Osterfestes  Kreuzigung und Auferstehung Jesu</vt:lpstr>
      <vt:lpstr> Das Osterlamm  als Symbol der christlichen Botschaft</vt:lpstr>
      <vt:lpstr>Weltliche Symbole des Osterfestes - Der Osterhase - </vt:lpstr>
      <vt:lpstr>Weltliche Symbole des Osterfestes  - Osterküken und Osterhahn -  </vt:lpstr>
      <vt:lpstr> Österliches Brauchtum - Ostereier bemalen - </vt:lpstr>
      <vt:lpstr>Österliches Brauchtum  - Bunt bemalte Ostereier -</vt:lpstr>
      <vt:lpstr>Österliches Brauchtum  - Ostereier im Osternest -</vt:lpstr>
      <vt:lpstr>Volkstümliches Brauchtum zu Ostern </vt:lpstr>
      <vt:lpstr>Oster-Briefmarken aus deutschen Sammelgebieten</vt:lpstr>
      <vt:lpstr>Der (Oster-)Hase als Märchengestalt  in Kinderbuch-Geschichten </vt:lpstr>
      <vt:lpstr>Suchergebnisse  im Michel-Online Katalog </vt:lpstr>
    </vt:vector>
  </TitlesOfParts>
  <Company>T-Systems International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Motiv-Briefmarken zu Ostern</dc:title>
  <dc:creator>h.grenzdoerfer@gmail.com</dc:creator>
  <cp:lastModifiedBy>Helfert</cp:lastModifiedBy>
  <cp:revision>10</cp:revision>
  <dcterms:created xsi:type="dcterms:W3CDTF">2014-04-08T10:20:36Z</dcterms:created>
  <dcterms:modified xsi:type="dcterms:W3CDTF">2015-11-29T16:49:01Z</dcterms:modified>
</cp:coreProperties>
</file>