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 id="272" r:id="rId18"/>
    <p:sldId id="275" r:id="rId19"/>
    <p:sldId id="273" r:id="rId20"/>
    <p:sldId id="274" r:id="rId21"/>
    <p:sldId id="276" r:id="rId22"/>
    <p:sldId id="277" r:id="rId23"/>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52" autoAdjust="0"/>
    <p:restoredTop sz="94637" autoAdjust="0"/>
  </p:normalViewPr>
  <p:slideViewPr>
    <p:cSldViewPr>
      <p:cViewPr varScale="1">
        <p:scale>
          <a:sx n="65" d="100"/>
          <a:sy n="65" d="100"/>
        </p:scale>
        <p:origin x="-970"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5122" name="Group 2"/>
          <p:cNvGrpSpPr>
            <a:grpSpLocks/>
          </p:cNvGrpSpPr>
          <p:nvPr/>
        </p:nvGrpSpPr>
        <p:grpSpPr bwMode="auto">
          <a:xfrm>
            <a:off x="319088" y="1752600"/>
            <a:ext cx="8824912" cy="5129213"/>
            <a:chOff x="201" y="1104"/>
            <a:chExt cx="5559" cy="3231"/>
          </a:xfrm>
        </p:grpSpPr>
        <p:sp>
          <p:nvSpPr>
            <p:cNvPr id="5123"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endParaRPr lang="de-DE"/>
            </a:p>
          </p:txBody>
        </p:sp>
        <p:sp>
          <p:nvSpPr>
            <p:cNvPr id="5124"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de-DE"/>
            </a:p>
          </p:txBody>
        </p:sp>
        <p:sp>
          <p:nvSpPr>
            <p:cNvPr id="5125"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de-DE"/>
            </a:p>
          </p:txBody>
        </p:sp>
        <p:sp>
          <p:nvSpPr>
            <p:cNvPr id="5126"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de-DE"/>
            </a:p>
          </p:txBody>
        </p:sp>
        <p:sp>
          <p:nvSpPr>
            <p:cNvPr id="5127"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de-DE"/>
            </a:p>
          </p:txBody>
        </p:sp>
        <p:sp>
          <p:nvSpPr>
            <p:cNvPr id="5128"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de-DE"/>
            </a:p>
          </p:txBody>
        </p:sp>
      </p:grpSp>
      <p:sp>
        <p:nvSpPr>
          <p:cNvPr id="512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de-DE"/>
              <a:t>Titelmasterformat durch Klicken bearbeiten</a:t>
            </a:r>
          </a:p>
        </p:txBody>
      </p:sp>
      <p:sp>
        <p:nvSpPr>
          <p:cNvPr id="513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de-DE"/>
              <a:t>Formatvorlage des Untertitelmasters durch Klicken bearbeiten</a:t>
            </a:r>
          </a:p>
        </p:txBody>
      </p:sp>
      <p:sp>
        <p:nvSpPr>
          <p:cNvPr id="5131" name="Rectangle 11"/>
          <p:cNvSpPr>
            <a:spLocks noGrp="1" noChangeArrowheads="1"/>
          </p:cNvSpPr>
          <p:nvPr>
            <p:ph type="dt" sz="quarter" idx="2"/>
          </p:nvPr>
        </p:nvSpPr>
        <p:spPr>
          <a:xfrm>
            <a:off x="990600" y="6245225"/>
            <a:ext cx="1901825" cy="476250"/>
          </a:xfrm>
        </p:spPr>
        <p:txBody>
          <a:bodyPr/>
          <a:lstStyle>
            <a:lvl1pPr>
              <a:defRPr/>
            </a:lvl1pPr>
          </a:lstStyle>
          <a:p>
            <a:endParaRPr lang="de-DE"/>
          </a:p>
        </p:txBody>
      </p:sp>
      <p:sp>
        <p:nvSpPr>
          <p:cNvPr id="5132" name="Rectangle 12"/>
          <p:cNvSpPr>
            <a:spLocks noGrp="1" noChangeArrowheads="1"/>
          </p:cNvSpPr>
          <p:nvPr>
            <p:ph type="ftr" sz="quarter" idx="3"/>
          </p:nvPr>
        </p:nvSpPr>
        <p:spPr>
          <a:xfrm>
            <a:off x="3468688" y="6245225"/>
            <a:ext cx="2895600" cy="476250"/>
          </a:xfrm>
        </p:spPr>
        <p:txBody>
          <a:bodyPr/>
          <a:lstStyle>
            <a:lvl1pPr>
              <a:defRPr/>
            </a:lvl1pPr>
          </a:lstStyle>
          <a:p>
            <a:endParaRPr lang="de-DE"/>
          </a:p>
        </p:txBody>
      </p:sp>
      <p:sp>
        <p:nvSpPr>
          <p:cNvPr id="5133" name="Rectangle 13"/>
          <p:cNvSpPr>
            <a:spLocks noGrp="1" noChangeArrowheads="1"/>
          </p:cNvSpPr>
          <p:nvPr>
            <p:ph type="sldNum" sz="quarter" idx="4"/>
          </p:nvPr>
        </p:nvSpPr>
        <p:spPr/>
        <p:txBody>
          <a:bodyPr/>
          <a:lstStyle>
            <a:lvl1pPr>
              <a:defRPr/>
            </a:lvl1pPr>
          </a:lstStyle>
          <a:p>
            <a:fld id="{C1C4EEF2-A37E-4C44-B4DA-341B7598D399}" type="slidenum">
              <a:rPr lang="de-DE"/>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DC3B57F7-B482-4B69-A359-0A0433E30B63}" type="slidenum">
              <a:rPr lang="de-DE"/>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48463" y="244475"/>
            <a:ext cx="2097087"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44475"/>
            <a:ext cx="6138863"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3D4B6C0A-B84F-48FC-83D2-4F027F10B912}" type="slidenum">
              <a:rPr lang="de-DE"/>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0AF81FBA-66E8-4BDD-BDED-5BD9F47051FB}" type="slidenum">
              <a:rPr lang="de-DE"/>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endParaRPr lang="de-DE"/>
          </a:p>
        </p:txBody>
      </p:sp>
      <p:sp>
        <p:nvSpPr>
          <p:cNvPr id="5" name="Fußzeilenplatzhalter 4"/>
          <p:cNvSpPr>
            <a:spLocks noGrp="1"/>
          </p:cNvSpPr>
          <p:nvPr>
            <p:ph type="ftr" sz="quarter" idx="11"/>
          </p:nvPr>
        </p:nvSpPr>
        <p:spPr/>
        <p:txBody>
          <a:bodyPr/>
          <a:lstStyle>
            <a:lvl1pPr>
              <a:defRPr/>
            </a:lvl1pPr>
          </a:lstStyle>
          <a:p>
            <a:endParaRPr lang="de-DE"/>
          </a:p>
        </p:txBody>
      </p:sp>
      <p:sp>
        <p:nvSpPr>
          <p:cNvPr id="6" name="Foliennummernplatzhalter 5"/>
          <p:cNvSpPr>
            <a:spLocks noGrp="1"/>
          </p:cNvSpPr>
          <p:nvPr>
            <p:ph type="sldNum" sz="quarter" idx="12"/>
          </p:nvPr>
        </p:nvSpPr>
        <p:spPr/>
        <p:txBody>
          <a:bodyPr/>
          <a:lstStyle>
            <a:lvl1pPr>
              <a:defRPr/>
            </a:lvl1pPr>
          </a:lstStyle>
          <a:p>
            <a:fld id="{D9787755-B049-44FA-8132-85F5256EB39E}" type="slidenum">
              <a:rPr lang="de-DE"/>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DB9B0F85-DD0B-4067-937A-CB598EA90120}" type="slidenum">
              <a:rPr lang="de-DE"/>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lvl1pPr>
              <a:defRPr/>
            </a:lvl1pPr>
          </a:lstStyle>
          <a:p>
            <a:endParaRPr lang="de-DE"/>
          </a:p>
        </p:txBody>
      </p:sp>
      <p:sp>
        <p:nvSpPr>
          <p:cNvPr id="8" name="Fußzeilenplatzhalter 7"/>
          <p:cNvSpPr>
            <a:spLocks noGrp="1"/>
          </p:cNvSpPr>
          <p:nvPr>
            <p:ph type="ftr" sz="quarter" idx="11"/>
          </p:nvPr>
        </p:nvSpPr>
        <p:spPr/>
        <p:txBody>
          <a:bodyPr/>
          <a:lstStyle>
            <a:lvl1pPr>
              <a:defRPr/>
            </a:lvl1pPr>
          </a:lstStyle>
          <a:p>
            <a:endParaRPr lang="de-DE"/>
          </a:p>
        </p:txBody>
      </p:sp>
      <p:sp>
        <p:nvSpPr>
          <p:cNvPr id="9" name="Foliennummernplatzhalter 8"/>
          <p:cNvSpPr>
            <a:spLocks noGrp="1"/>
          </p:cNvSpPr>
          <p:nvPr>
            <p:ph type="sldNum" sz="quarter" idx="12"/>
          </p:nvPr>
        </p:nvSpPr>
        <p:spPr/>
        <p:txBody>
          <a:bodyPr/>
          <a:lstStyle>
            <a:lvl1pPr>
              <a:defRPr/>
            </a:lvl1pPr>
          </a:lstStyle>
          <a:p>
            <a:fld id="{97130C5B-2BD5-4C73-9665-63944D9F3297}" type="slidenum">
              <a:rPr lang="de-DE"/>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lvl1pPr>
              <a:defRPr/>
            </a:lvl1pPr>
          </a:lstStyle>
          <a:p>
            <a:endParaRPr lang="de-DE"/>
          </a:p>
        </p:txBody>
      </p:sp>
      <p:sp>
        <p:nvSpPr>
          <p:cNvPr id="4" name="Fußzeilenplatzhalter 3"/>
          <p:cNvSpPr>
            <a:spLocks noGrp="1"/>
          </p:cNvSpPr>
          <p:nvPr>
            <p:ph type="ftr" sz="quarter" idx="11"/>
          </p:nvPr>
        </p:nvSpPr>
        <p:spPr/>
        <p:txBody>
          <a:bodyPr/>
          <a:lstStyle>
            <a:lvl1pPr>
              <a:defRPr/>
            </a:lvl1pPr>
          </a:lstStyle>
          <a:p>
            <a:endParaRPr lang="de-DE"/>
          </a:p>
        </p:txBody>
      </p:sp>
      <p:sp>
        <p:nvSpPr>
          <p:cNvPr id="5" name="Foliennummernplatzhalter 4"/>
          <p:cNvSpPr>
            <a:spLocks noGrp="1"/>
          </p:cNvSpPr>
          <p:nvPr>
            <p:ph type="sldNum" sz="quarter" idx="12"/>
          </p:nvPr>
        </p:nvSpPr>
        <p:spPr/>
        <p:txBody>
          <a:bodyPr/>
          <a:lstStyle>
            <a:lvl1pPr>
              <a:defRPr/>
            </a:lvl1pPr>
          </a:lstStyle>
          <a:p>
            <a:fld id="{47791984-E13A-4D81-A185-E3A443A6B36E}" type="slidenum">
              <a:rPr lang="de-DE"/>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lvl1pPr>
              <a:defRPr/>
            </a:lvl1pPr>
          </a:lstStyle>
          <a:p>
            <a:endParaRPr lang="de-DE"/>
          </a:p>
        </p:txBody>
      </p:sp>
      <p:sp>
        <p:nvSpPr>
          <p:cNvPr id="3" name="Fußzeilenplatzhalter 2"/>
          <p:cNvSpPr>
            <a:spLocks noGrp="1"/>
          </p:cNvSpPr>
          <p:nvPr>
            <p:ph type="ftr" sz="quarter" idx="11"/>
          </p:nvPr>
        </p:nvSpPr>
        <p:spPr/>
        <p:txBody>
          <a:bodyPr/>
          <a:lstStyle>
            <a:lvl1pPr>
              <a:defRPr/>
            </a:lvl1pPr>
          </a:lstStyle>
          <a:p>
            <a:endParaRPr lang="de-DE"/>
          </a:p>
        </p:txBody>
      </p:sp>
      <p:sp>
        <p:nvSpPr>
          <p:cNvPr id="4" name="Foliennummernplatzhalter 3"/>
          <p:cNvSpPr>
            <a:spLocks noGrp="1"/>
          </p:cNvSpPr>
          <p:nvPr>
            <p:ph type="sldNum" sz="quarter" idx="12"/>
          </p:nvPr>
        </p:nvSpPr>
        <p:spPr/>
        <p:txBody>
          <a:bodyPr/>
          <a:lstStyle>
            <a:lvl1pPr>
              <a:defRPr/>
            </a:lvl1pPr>
          </a:lstStyle>
          <a:p>
            <a:fld id="{FD94C1A6-33E5-41EE-91AE-FA03F8611FFA}" type="slidenum">
              <a:rPr lang="de-DE"/>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D8F86092-392B-4BCF-B0D8-84EE676E48A5}" type="slidenum">
              <a:rPr lang="de-DE"/>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lvl1pPr>
              <a:defRPr/>
            </a:lvl1pPr>
          </a:lstStyle>
          <a:p>
            <a:endParaRPr lang="de-DE"/>
          </a:p>
        </p:txBody>
      </p:sp>
      <p:sp>
        <p:nvSpPr>
          <p:cNvPr id="6" name="Fußzeilenplatzhalter 5"/>
          <p:cNvSpPr>
            <a:spLocks noGrp="1"/>
          </p:cNvSpPr>
          <p:nvPr>
            <p:ph type="ftr" sz="quarter" idx="11"/>
          </p:nvPr>
        </p:nvSpPr>
        <p:spPr/>
        <p:txBody>
          <a:bodyPr/>
          <a:lstStyle>
            <a:lvl1pPr>
              <a:defRPr/>
            </a:lvl1pPr>
          </a:lstStyle>
          <a:p>
            <a:endParaRPr lang="de-DE"/>
          </a:p>
        </p:txBody>
      </p:sp>
      <p:sp>
        <p:nvSpPr>
          <p:cNvPr id="7" name="Foliennummernplatzhalter 6"/>
          <p:cNvSpPr>
            <a:spLocks noGrp="1"/>
          </p:cNvSpPr>
          <p:nvPr>
            <p:ph type="sldNum" sz="quarter" idx="12"/>
          </p:nvPr>
        </p:nvSpPr>
        <p:spPr/>
        <p:txBody>
          <a:bodyPr/>
          <a:lstStyle>
            <a:lvl1pPr>
              <a:defRPr/>
            </a:lvl1pPr>
          </a:lstStyle>
          <a:p>
            <a:fld id="{8AE705F7-E11B-4B55-AC0D-99EFAE1B70FF}" type="slidenum">
              <a:rPr lang="de-DE"/>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319088" y="1828800"/>
            <a:ext cx="8824912" cy="5029200"/>
            <a:chOff x="201" y="1152"/>
            <a:chExt cx="5559" cy="3168"/>
          </a:xfrm>
        </p:grpSpPr>
        <p:sp>
          <p:nvSpPr>
            <p:cNvPr id="409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endParaRPr lang="de-DE"/>
            </a:p>
          </p:txBody>
        </p:sp>
        <p:sp>
          <p:nvSpPr>
            <p:cNvPr id="410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endParaRPr lang="de-DE"/>
            </a:p>
          </p:txBody>
        </p:sp>
        <p:sp>
          <p:nvSpPr>
            <p:cNvPr id="410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endParaRPr lang="de-DE"/>
            </a:p>
          </p:txBody>
        </p:sp>
        <p:sp>
          <p:nvSpPr>
            <p:cNvPr id="410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de-DE"/>
            </a:p>
          </p:txBody>
        </p:sp>
        <p:sp>
          <p:nvSpPr>
            <p:cNvPr id="410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endParaRPr lang="de-DE"/>
            </a:p>
          </p:txBody>
        </p:sp>
        <p:sp>
          <p:nvSpPr>
            <p:cNvPr id="410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endParaRPr lang="de-DE"/>
            </a:p>
          </p:txBody>
        </p:sp>
        <p:sp>
          <p:nvSpPr>
            <p:cNvPr id="410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endParaRPr lang="de-DE"/>
            </a:p>
          </p:txBody>
        </p:sp>
        <p:sp>
          <p:nvSpPr>
            <p:cNvPr id="410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endParaRPr lang="de-DE"/>
            </a:p>
          </p:txBody>
        </p:sp>
      </p:grpSp>
      <p:sp>
        <p:nvSpPr>
          <p:cNvPr id="410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de-DE"/>
          </a:p>
        </p:txBody>
      </p:sp>
      <p:sp>
        <p:nvSpPr>
          <p:cNvPr id="410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de-DE"/>
          </a:p>
        </p:txBody>
      </p:sp>
      <p:sp>
        <p:nvSpPr>
          <p:cNvPr id="410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151611DF-CF2E-40C5-B8F9-395480F3A340}" type="slidenum">
              <a:rPr lang="de-DE"/>
              <a:pPr/>
              <a:t>‹Nr.›</a:t>
            </a:fld>
            <a:endParaRPr lang="de-DE"/>
          </a:p>
        </p:txBody>
      </p:sp>
      <p:sp>
        <p:nvSpPr>
          <p:cNvPr id="411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411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1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17.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5" Type="http://schemas.openxmlformats.org/officeDocument/2006/relationships/hyperlink" Target="../StZ2013_%20Die%20falsche%20Marianne.pdf" TargetMode="External"/><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68.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jpeg"/></Relationships>
</file>

<file path=ppt/slides/_rels/slide2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333375"/>
            <a:ext cx="7772400" cy="1736725"/>
          </a:xfrm>
        </p:spPr>
        <p:txBody>
          <a:bodyPr/>
          <a:lstStyle/>
          <a:p>
            <a:pPr algn="ctr"/>
            <a:r>
              <a:rPr lang="de-DE" sz="4800">
                <a:solidFill>
                  <a:schemeClr val="hlink"/>
                </a:solidFill>
                <a:effectLst/>
              </a:rPr>
              <a:t>Die französische Dauerserie „Marianne“</a:t>
            </a:r>
          </a:p>
        </p:txBody>
      </p:sp>
      <p:sp>
        <p:nvSpPr>
          <p:cNvPr id="2051" name="Rectangle 3"/>
          <p:cNvSpPr>
            <a:spLocks noGrp="1" noChangeArrowheads="1"/>
          </p:cNvSpPr>
          <p:nvPr>
            <p:ph type="subTitle" idx="1"/>
          </p:nvPr>
        </p:nvSpPr>
        <p:spPr>
          <a:xfrm>
            <a:off x="1476375" y="1844675"/>
            <a:ext cx="6781800" cy="936625"/>
          </a:xfrm>
        </p:spPr>
        <p:txBody>
          <a:bodyPr/>
          <a:lstStyle/>
          <a:p>
            <a:pPr algn="ctr"/>
            <a:r>
              <a:rPr lang="de-DE">
                <a:solidFill>
                  <a:srgbClr val="FFCCFF"/>
                </a:solidFill>
              </a:rPr>
              <a:t>1944 -2015</a:t>
            </a:r>
          </a:p>
        </p:txBody>
      </p:sp>
      <p:sp>
        <p:nvSpPr>
          <p:cNvPr id="2056" name="Line 8"/>
          <p:cNvSpPr>
            <a:spLocks noChangeShapeType="1"/>
          </p:cNvSpPr>
          <p:nvPr/>
        </p:nvSpPr>
        <p:spPr bwMode="auto">
          <a:xfrm>
            <a:off x="3851275" y="2420938"/>
            <a:ext cx="2087563" cy="0"/>
          </a:xfrm>
          <a:prstGeom prst="line">
            <a:avLst/>
          </a:prstGeom>
          <a:noFill/>
          <a:ln w="38100">
            <a:solidFill>
              <a:srgbClr val="FFCCFF"/>
            </a:solidFill>
            <a:round/>
            <a:headEnd/>
            <a:tailEnd/>
          </a:ln>
          <a:effectLst/>
        </p:spPr>
        <p:txBody>
          <a:bodyPr/>
          <a:lstStyle/>
          <a:p>
            <a:endParaRPr lang="de-DE"/>
          </a:p>
        </p:txBody>
      </p:sp>
      <p:sp>
        <p:nvSpPr>
          <p:cNvPr id="2057" name="Text Box 9"/>
          <p:cNvSpPr txBox="1">
            <a:spLocks noChangeArrowheads="1"/>
          </p:cNvSpPr>
          <p:nvPr/>
        </p:nvSpPr>
        <p:spPr bwMode="auto">
          <a:xfrm>
            <a:off x="755650" y="6165850"/>
            <a:ext cx="8137525" cy="366713"/>
          </a:xfrm>
          <a:prstGeom prst="rect">
            <a:avLst/>
          </a:prstGeom>
          <a:noFill/>
          <a:ln w="9525">
            <a:noFill/>
            <a:miter lim="800000"/>
            <a:headEnd/>
            <a:tailEnd/>
          </a:ln>
          <a:effectLst/>
        </p:spPr>
        <p:txBody>
          <a:bodyPr>
            <a:spAutoFit/>
          </a:bodyPr>
          <a:lstStyle/>
          <a:p>
            <a:pPr>
              <a:spcBef>
                <a:spcPct val="50000"/>
              </a:spcBef>
            </a:pPr>
            <a:r>
              <a:rPr lang="de-DE">
                <a:solidFill>
                  <a:srgbClr val="F7BFC7"/>
                </a:solidFill>
              </a:rPr>
              <a:t>Württembergischer Philatelistenverein – Sammlergruppe Weinstadt – 11/2015</a:t>
            </a:r>
          </a:p>
        </p:txBody>
      </p:sp>
      <p:pic>
        <p:nvPicPr>
          <p:cNvPr id="2060" name="Picture 12" descr="f-5609"/>
          <p:cNvPicPr>
            <a:picLocks noChangeAspect="1" noChangeArrowheads="1"/>
          </p:cNvPicPr>
          <p:nvPr/>
        </p:nvPicPr>
        <p:blipFill>
          <a:blip r:embed="rId2" cstate="print"/>
          <a:srcRect/>
          <a:stretch>
            <a:fillRect/>
          </a:stretch>
        </p:blipFill>
        <p:spPr bwMode="auto">
          <a:xfrm>
            <a:off x="4716463" y="3860800"/>
            <a:ext cx="3651250" cy="2049463"/>
          </a:xfrm>
          <a:prstGeom prst="rect">
            <a:avLst/>
          </a:prstGeom>
          <a:noFill/>
        </p:spPr>
      </p:pic>
      <p:pic>
        <p:nvPicPr>
          <p:cNvPr id="2064" name="Picture 16" descr="Luquet2001Block"/>
          <p:cNvPicPr>
            <a:picLocks noChangeAspect="1" noChangeArrowheads="1"/>
          </p:cNvPicPr>
          <p:nvPr/>
        </p:nvPicPr>
        <p:blipFill>
          <a:blip r:embed="rId3" cstate="print"/>
          <a:srcRect/>
          <a:stretch>
            <a:fillRect/>
          </a:stretch>
        </p:blipFill>
        <p:spPr bwMode="auto">
          <a:xfrm>
            <a:off x="1044575" y="2636838"/>
            <a:ext cx="3303588" cy="33131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Rot="1" noChangeArrowheads="1"/>
          </p:cNvSpPr>
          <p:nvPr>
            <p:ph type="body" idx="1"/>
          </p:nvPr>
        </p:nvSpPr>
        <p:spPr>
          <a:xfrm>
            <a:off x="827088" y="1916113"/>
            <a:ext cx="8007350" cy="1811337"/>
          </a:xfrm>
        </p:spPr>
        <p:txBody>
          <a:bodyPr/>
          <a:lstStyle/>
          <a:p>
            <a:r>
              <a:rPr lang="de-DE" sz="2400">
                <a:solidFill>
                  <a:srgbClr val="FFCCFF"/>
                </a:solidFill>
                <a:effectLst/>
              </a:rPr>
              <a:t>Nur 1 Wert zu 0,20 F </a:t>
            </a:r>
            <a:br>
              <a:rPr lang="de-DE" sz="2400">
                <a:solidFill>
                  <a:srgbClr val="FFCCFF"/>
                </a:solidFill>
                <a:effectLst/>
              </a:rPr>
            </a:br>
            <a:endParaRPr lang="de-DE" sz="2400">
              <a:solidFill>
                <a:srgbClr val="FFCCFF"/>
              </a:solidFill>
              <a:effectLst/>
            </a:endParaRPr>
          </a:p>
          <a:p>
            <a:r>
              <a:rPr lang="de-DE" sz="2400">
                <a:solidFill>
                  <a:srgbClr val="FFCCFF"/>
                </a:solidFill>
                <a:effectLst/>
              </a:rPr>
              <a:t>2 Sonderausgaben zur Briefmarkenausstellung</a:t>
            </a:r>
            <a:br>
              <a:rPr lang="de-DE" sz="2400">
                <a:solidFill>
                  <a:srgbClr val="FFCCFF"/>
                </a:solidFill>
                <a:effectLst/>
              </a:rPr>
            </a:br>
            <a:r>
              <a:rPr lang="de-DE" sz="2400">
                <a:solidFill>
                  <a:srgbClr val="FFCCFF"/>
                </a:solidFill>
                <a:effectLst/>
              </a:rPr>
              <a:t>Philex France 1982</a:t>
            </a:r>
          </a:p>
        </p:txBody>
      </p:sp>
      <p:sp>
        <p:nvSpPr>
          <p:cNvPr id="15363" name="Rectangle 3"/>
          <p:cNvSpPr>
            <a:spLocks noGrp="1" noRot="1" noChangeArrowheads="1"/>
          </p:cNvSpPr>
          <p:nvPr>
            <p:ph type="title"/>
          </p:nvPr>
        </p:nvSpPr>
        <p:spPr>
          <a:xfrm>
            <a:off x="323850" y="244475"/>
            <a:ext cx="8820150" cy="1431925"/>
          </a:xfrm>
        </p:spPr>
        <p:txBody>
          <a:bodyPr/>
          <a:lstStyle/>
          <a:p>
            <a:r>
              <a:rPr lang="de-DE" sz="3200">
                <a:solidFill>
                  <a:schemeClr val="hlink"/>
                </a:solidFill>
                <a:effectLst/>
              </a:rPr>
              <a:t>Serie 7: Marianne de Cocteau (1961)</a:t>
            </a:r>
          </a:p>
        </p:txBody>
      </p:sp>
      <p:pic>
        <p:nvPicPr>
          <p:cNvPr id="15367" name="Picture 7" descr="Marianne_Cocteau_1282"/>
          <p:cNvPicPr>
            <a:picLocks noChangeAspect="1" noChangeArrowheads="1"/>
          </p:cNvPicPr>
          <p:nvPr/>
        </p:nvPicPr>
        <p:blipFill>
          <a:blip r:embed="rId2" cstate="print"/>
          <a:srcRect/>
          <a:stretch>
            <a:fillRect/>
          </a:stretch>
        </p:blipFill>
        <p:spPr bwMode="auto">
          <a:xfrm>
            <a:off x="1979613" y="4005263"/>
            <a:ext cx="1360487" cy="1709737"/>
          </a:xfrm>
          <a:prstGeom prst="rect">
            <a:avLst/>
          </a:prstGeom>
          <a:noFill/>
        </p:spPr>
      </p:pic>
      <p:pic>
        <p:nvPicPr>
          <p:cNvPr id="15368" name="Picture 8" descr="PhilexFrance_4F_1982"/>
          <p:cNvPicPr>
            <a:picLocks noChangeAspect="1" noChangeArrowheads="1"/>
          </p:cNvPicPr>
          <p:nvPr/>
        </p:nvPicPr>
        <p:blipFill>
          <a:blip r:embed="rId3" cstate="print"/>
          <a:srcRect/>
          <a:stretch>
            <a:fillRect/>
          </a:stretch>
        </p:blipFill>
        <p:spPr bwMode="auto">
          <a:xfrm>
            <a:off x="4500563" y="3716338"/>
            <a:ext cx="1338262" cy="197167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body" idx="1"/>
          </p:nvPr>
        </p:nvSpPr>
        <p:spPr>
          <a:xfrm>
            <a:off x="755650" y="1844675"/>
            <a:ext cx="8007350" cy="1955800"/>
          </a:xfrm>
        </p:spPr>
        <p:txBody>
          <a:bodyPr/>
          <a:lstStyle/>
          <a:p>
            <a:r>
              <a:rPr lang="de-DE" sz="2400">
                <a:solidFill>
                  <a:srgbClr val="FFCCFF"/>
                </a:solidFill>
                <a:effectLst/>
              </a:rPr>
              <a:t>3 Werte in Franc-Währung zu 0,25 F 0,30 F 0,40 F </a:t>
            </a:r>
            <a:br>
              <a:rPr lang="de-DE" sz="2400">
                <a:solidFill>
                  <a:srgbClr val="FFCCFF"/>
                </a:solidFill>
                <a:effectLst/>
              </a:rPr>
            </a:br>
            <a:r>
              <a:rPr lang="de-DE" sz="2400">
                <a:solidFill>
                  <a:srgbClr val="FFCCFF"/>
                </a:solidFill>
                <a:effectLst/>
              </a:rPr>
              <a:t>mit 1 Farbänderung für 0,30 F-Wert</a:t>
            </a:r>
            <a:br>
              <a:rPr lang="de-DE" sz="2400">
                <a:solidFill>
                  <a:srgbClr val="FFCCFF"/>
                </a:solidFill>
                <a:effectLst/>
              </a:rPr>
            </a:br>
            <a:endParaRPr lang="de-DE" sz="2400">
              <a:solidFill>
                <a:srgbClr val="FFCCFF"/>
              </a:solidFill>
              <a:effectLst/>
            </a:endParaRPr>
          </a:p>
          <a:p>
            <a:r>
              <a:rPr lang="de-DE" sz="2400">
                <a:solidFill>
                  <a:srgbClr val="FFCCFF"/>
                </a:solidFill>
                <a:effectLst/>
              </a:rPr>
              <a:t>1 Wert in Markenheft und €uro-Währung zu 0,54 €</a:t>
            </a:r>
            <a:br>
              <a:rPr lang="de-DE" sz="2400">
                <a:solidFill>
                  <a:srgbClr val="FFCCFF"/>
                </a:solidFill>
                <a:effectLst/>
              </a:rPr>
            </a:br>
            <a:r>
              <a:rPr lang="de-DE" sz="2400">
                <a:solidFill>
                  <a:srgbClr val="FFCCFF"/>
                </a:solidFill>
                <a:effectLst/>
              </a:rPr>
              <a:t>zum  40. Jahrestag 2007 </a:t>
            </a:r>
          </a:p>
        </p:txBody>
      </p:sp>
      <p:sp>
        <p:nvSpPr>
          <p:cNvPr id="16387" name="Rectangle 3"/>
          <p:cNvSpPr>
            <a:spLocks noGrp="1" noRot="1" noChangeArrowheads="1"/>
          </p:cNvSpPr>
          <p:nvPr>
            <p:ph type="title"/>
          </p:nvPr>
        </p:nvSpPr>
        <p:spPr>
          <a:xfrm>
            <a:off x="323850" y="244475"/>
            <a:ext cx="8820150" cy="1431925"/>
          </a:xfrm>
        </p:spPr>
        <p:txBody>
          <a:bodyPr/>
          <a:lstStyle/>
          <a:p>
            <a:r>
              <a:rPr lang="de-DE" sz="3200">
                <a:solidFill>
                  <a:schemeClr val="hlink"/>
                </a:solidFill>
                <a:effectLst/>
              </a:rPr>
              <a:t>Serie 8: Marianne de Cheffer (1967)</a:t>
            </a:r>
          </a:p>
        </p:txBody>
      </p:sp>
      <p:grpSp>
        <p:nvGrpSpPr>
          <p:cNvPr id="16398" name="Group 14"/>
          <p:cNvGrpSpPr>
            <a:grpSpLocks/>
          </p:cNvGrpSpPr>
          <p:nvPr/>
        </p:nvGrpSpPr>
        <p:grpSpPr bwMode="auto">
          <a:xfrm>
            <a:off x="1258888" y="4149725"/>
            <a:ext cx="6521450" cy="1800225"/>
            <a:chOff x="793" y="2387"/>
            <a:chExt cx="4108" cy="1134"/>
          </a:xfrm>
        </p:grpSpPr>
        <p:pic>
          <p:nvPicPr>
            <p:cNvPr id="16391" name="Picture 7" descr="Cheffer1967"/>
            <p:cNvPicPr>
              <a:picLocks noChangeAspect="1" noChangeArrowheads="1"/>
            </p:cNvPicPr>
            <p:nvPr/>
          </p:nvPicPr>
          <p:blipFill>
            <a:blip r:embed="rId2" cstate="print"/>
            <a:srcRect/>
            <a:stretch>
              <a:fillRect/>
            </a:stretch>
          </p:blipFill>
          <p:spPr bwMode="auto">
            <a:xfrm>
              <a:off x="1882" y="2387"/>
              <a:ext cx="895" cy="1134"/>
            </a:xfrm>
            <a:prstGeom prst="rect">
              <a:avLst/>
            </a:prstGeom>
            <a:noFill/>
          </p:spPr>
        </p:pic>
        <p:pic>
          <p:nvPicPr>
            <p:cNvPr id="16393" name="Picture 9" descr="Republique_Cheffer_b1611"/>
            <p:cNvPicPr>
              <a:picLocks noChangeAspect="1" noChangeArrowheads="1"/>
            </p:cNvPicPr>
            <p:nvPr/>
          </p:nvPicPr>
          <p:blipFill>
            <a:blip r:embed="rId3" cstate="print"/>
            <a:srcRect/>
            <a:stretch>
              <a:fillRect/>
            </a:stretch>
          </p:blipFill>
          <p:spPr bwMode="auto">
            <a:xfrm>
              <a:off x="2925" y="2387"/>
              <a:ext cx="922" cy="1134"/>
            </a:xfrm>
            <a:prstGeom prst="rect">
              <a:avLst/>
            </a:prstGeom>
            <a:noFill/>
          </p:spPr>
        </p:pic>
        <p:pic>
          <p:nvPicPr>
            <p:cNvPr id="16395" name="Picture 11" descr="Republique_Cheffer_1535"/>
            <p:cNvPicPr>
              <a:picLocks noChangeAspect="1" noChangeArrowheads="1"/>
            </p:cNvPicPr>
            <p:nvPr/>
          </p:nvPicPr>
          <p:blipFill>
            <a:blip r:embed="rId4" cstate="print"/>
            <a:srcRect/>
            <a:stretch>
              <a:fillRect/>
            </a:stretch>
          </p:blipFill>
          <p:spPr bwMode="auto">
            <a:xfrm>
              <a:off x="793" y="2387"/>
              <a:ext cx="921" cy="1134"/>
            </a:xfrm>
            <a:prstGeom prst="rect">
              <a:avLst/>
            </a:prstGeom>
            <a:noFill/>
          </p:spPr>
        </p:pic>
        <p:pic>
          <p:nvPicPr>
            <p:cNvPr id="16397" name="Picture 13" descr="Cheffer_2007"/>
            <p:cNvPicPr>
              <a:picLocks noChangeAspect="1" noChangeArrowheads="1"/>
            </p:cNvPicPr>
            <p:nvPr/>
          </p:nvPicPr>
          <p:blipFill>
            <a:blip r:embed="rId5" cstate="print"/>
            <a:srcRect/>
            <a:stretch>
              <a:fillRect/>
            </a:stretch>
          </p:blipFill>
          <p:spPr bwMode="auto">
            <a:xfrm>
              <a:off x="4014" y="2387"/>
              <a:ext cx="887" cy="1088"/>
            </a:xfrm>
            <a:prstGeom prst="rect">
              <a:avLst/>
            </a:prstGeom>
            <a:noFill/>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rrowheads="1"/>
          </p:cNvSpPr>
          <p:nvPr>
            <p:ph type="body" idx="1"/>
          </p:nvPr>
        </p:nvSpPr>
        <p:spPr>
          <a:xfrm>
            <a:off x="684213" y="1844675"/>
            <a:ext cx="8007350" cy="1655763"/>
          </a:xfrm>
        </p:spPr>
        <p:txBody>
          <a:bodyPr/>
          <a:lstStyle/>
          <a:p>
            <a:r>
              <a:rPr lang="de-DE" sz="2400">
                <a:solidFill>
                  <a:srgbClr val="FFCCFF"/>
                </a:solidFill>
                <a:effectLst/>
              </a:rPr>
              <a:t>5 Werte zu 0,45 0,50 0,60 0,80 und 1 F</a:t>
            </a:r>
            <a:br>
              <a:rPr lang="de-DE" sz="2400">
                <a:solidFill>
                  <a:srgbClr val="FFCCFF"/>
                </a:solidFill>
                <a:effectLst/>
              </a:rPr>
            </a:br>
            <a:r>
              <a:rPr lang="de-DE" sz="2400">
                <a:solidFill>
                  <a:srgbClr val="FFCCFF"/>
                </a:solidFill>
                <a:effectLst/>
              </a:rPr>
              <a:t>mit verschiedenen Druckvarianten </a:t>
            </a:r>
            <a:br>
              <a:rPr lang="de-DE" sz="2400">
                <a:solidFill>
                  <a:srgbClr val="FFCCFF"/>
                </a:solidFill>
                <a:effectLst/>
              </a:rPr>
            </a:br>
            <a:r>
              <a:rPr lang="de-DE" sz="2400">
                <a:solidFill>
                  <a:srgbClr val="FFCCFF"/>
                </a:solidFill>
                <a:effectLst/>
              </a:rPr>
              <a:t>(Phosphorstreifen und Stecherzeichen)</a:t>
            </a:r>
            <a:br>
              <a:rPr lang="de-DE" sz="2400">
                <a:solidFill>
                  <a:srgbClr val="FFCCFF"/>
                </a:solidFill>
                <a:effectLst/>
              </a:rPr>
            </a:br>
            <a:endParaRPr lang="de-DE" sz="2400">
              <a:solidFill>
                <a:srgbClr val="FFCCFF"/>
              </a:solidFill>
              <a:effectLst/>
            </a:endParaRPr>
          </a:p>
        </p:txBody>
      </p:sp>
      <p:sp>
        <p:nvSpPr>
          <p:cNvPr id="17411" name="Rectangle 3"/>
          <p:cNvSpPr>
            <a:spLocks noGrp="1" noRot="1" noChangeArrowheads="1"/>
          </p:cNvSpPr>
          <p:nvPr>
            <p:ph type="title"/>
          </p:nvPr>
        </p:nvSpPr>
        <p:spPr>
          <a:xfrm>
            <a:off x="323850" y="260350"/>
            <a:ext cx="8820150" cy="1431925"/>
          </a:xfrm>
        </p:spPr>
        <p:txBody>
          <a:bodyPr/>
          <a:lstStyle/>
          <a:p>
            <a:r>
              <a:rPr lang="de-DE" sz="3200">
                <a:solidFill>
                  <a:schemeClr val="hlink"/>
                </a:solidFill>
                <a:effectLst/>
              </a:rPr>
              <a:t>Serie 9: Marianne de Béquet (1971-76)</a:t>
            </a:r>
          </a:p>
        </p:txBody>
      </p:sp>
      <p:grpSp>
        <p:nvGrpSpPr>
          <p:cNvPr id="17422" name="Group 14"/>
          <p:cNvGrpSpPr>
            <a:grpSpLocks/>
          </p:cNvGrpSpPr>
          <p:nvPr/>
        </p:nvGrpSpPr>
        <p:grpSpPr bwMode="auto">
          <a:xfrm>
            <a:off x="1042988" y="3789363"/>
            <a:ext cx="7262812" cy="1655762"/>
            <a:chOff x="657" y="2387"/>
            <a:chExt cx="4575" cy="1043"/>
          </a:xfrm>
        </p:grpSpPr>
        <p:pic>
          <p:nvPicPr>
            <p:cNvPr id="17417" name="Picture 9" descr="Marianne_Bequet_1663"/>
            <p:cNvPicPr>
              <a:picLocks noChangeAspect="1" noChangeArrowheads="1"/>
            </p:cNvPicPr>
            <p:nvPr/>
          </p:nvPicPr>
          <p:blipFill>
            <a:blip r:embed="rId2" cstate="print"/>
            <a:srcRect/>
            <a:stretch>
              <a:fillRect/>
            </a:stretch>
          </p:blipFill>
          <p:spPr bwMode="auto">
            <a:xfrm>
              <a:off x="657" y="2387"/>
              <a:ext cx="841" cy="1043"/>
            </a:xfrm>
            <a:prstGeom prst="rect">
              <a:avLst/>
            </a:prstGeom>
            <a:noFill/>
          </p:spPr>
        </p:pic>
        <p:pic>
          <p:nvPicPr>
            <p:cNvPr id="17418" name="Picture 10" descr="Marianne_Bequet_1664np"/>
            <p:cNvPicPr>
              <a:picLocks noChangeAspect="1" noChangeArrowheads="1"/>
            </p:cNvPicPr>
            <p:nvPr/>
          </p:nvPicPr>
          <p:blipFill>
            <a:blip r:embed="rId3" cstate="print"/>
            <a:srcRect/>
            <a:stretch>
              <a:fillRect/>
            </a:stretch>
          </p:blipFill>
          <p:spPr bwMode="auto">
            <a:xfrm>
              <a:off x="1655" y="2387"/>
              <a:ext cx="838" cy="1043"/>
            </a:xfrm>
            <a:prstGeom prst="rect">
              <a:avLst/>
            </a:prstGeom>
            <a:noFill/>
          </p:spPr>
        </p:pic>
        <p:pic>
          <p:nvPicPr>
            <p:cNvPr id="17419" name="Picture 11" descr="Marianne_Bequet_1814"/>
            <p:cNvPicPr>
              <a:picLocks noChangeAspect="1" noChangeArrowheads="1"/>
            </p:cNvPicPr>
            <p:nvPr/>
          </p:nvPicPr>
          <p:blipFill>
            <a:blip r:embed="rId4" cstate="print"/>
            <a:srcRect/>
            <a:stretch>
              <a:fillRect/>
            </a:stretch>
          </p:blipFill>
          <p:spPr bwMode="auto">
            <a:xfrm>
              <a:off x="2608" y="2387"/>
              <a:ext cx="801" cy="998"/>
            </a:xfrm>
            <a:prstGeom prst="rect">
              <a:avLst/>
            </a:prstGeom>
            <a:noFill/>
          </p:spPr>
        </p:pic>
        <p:pic>
          <p:nvPicPr>
            <p:cNvPr id="17420" name="Picture 12" descr="Marianne_Bequet_1891"/>
            <p:cNvPicPr>
              <a:picLocks noChangeAspect="1" noChangeArrowheads="1"/>
            </p:cNvPicPr>
            <p:nvPr/>
          </p:nvPicPr>
          <p:blipFill>
            <a:blip r:embed="rId5" cstate="print"/>
            <a:srcRect/>
            <a:stretch>
              <a:fillRect/>
            </a:stretch>
          </p:blipFill>
          <p:spPr bwMode="auto">
            <a:xfrm>
              <a:off x="3515" y="2387"/>
              <a:ext cx="810" cy="998"/>
            </a:xfrm>
            <a:prstGeom prst="rect">
              <a:avLst/>
            </a:prstGeom>
            <a:noFill/>
          </p:spPr>
        </p:pic>
        <p:pic>
          <p:nvPicPr>
            <p:cNvPr id="17421" name="Picture 13" descr="Marianne_Bequet_1892"/>
            <p:cNvPicPr>
              <a:picLocks noChangeAspect="1" noChangeArrowheads="1"/>
            </p:cNvPicPr>
            <p:nvPr/>
          </p:nvPicPr>
          <p:blipFill>
            <a:blip r:embed="rId6" cstate="print"/>
            <a:srcRect/>
            <a:stretch>
              <a:fillRect/>
            </a:stretch>
          </p:blipFill>
          <p:spPr bwMode="auto">
            <a:xfrm>
              <a:off x="4422" y="2387"/>
              <a:ext cx="810" cy="998"/>
            </a:xfrm>
            <a:prstGeom prst="rect">
              <a:avLst/>
            </a:prstGeom>
            <a:noFill/>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rrowheads="1"/>
          </p:cNvSpPr>
          <p:nvPr>
            <p:ph type="body" idx="1"/>
          </p:nvPr>
        </p:nvSpPr>
        <p:spPr>
          <a:xfrm>
            <a:off x="838200" y="1628775"/>
            <a:ext cx="8305800" cy="2736850"/>
          </a:xfrm>
        </p:spPr>
        <p:txBody>
          <a:bodyPr/>
          <a:lstStyle/>
          <a:p>
            <a:pPr>
              <a:lnSpc>
                <a:spcPct val="90000"/>
              </a:lnSpc>
            </a:pPr>
            <a:r>
              <a:rPr lang="de-DE" sz="2400">
                <a:solidFill>
                  <a:srgbClr val="FFCCFF"/>
                </a:solidFill>
                <a:effectLst/>
              </a:rPr>
              <a:t>auch „Marianne zur 200-Jahrfeier (1789)“ benannt</a:t>
            </a:r>
            <a:br>
              <a:rPr lang="de-DE" sz="2400">
                <a:solidFill>
                  <a:srgbClr val="FFCCFF"/>
                </a:solidFill>
                <a:effectLst/>
              </a:rPr>
            </a:br>
            <a:endParaRPr lang="de-DE" sz="1400">
              <a:solidFill>
                <a:srgbClr val="FFCCFF"/>
              </a:solidFill>
              <a:effectLst/>
            </a:endParaRPr>
          </a:p>
          <a:p>
            <a:pPr>
              <a:lnSpc>
                <a:spcPct val="90000"/>
              </a:lnSpc>
            </a:pPr>
            <a:r>
              <a:rPr lang="de-DE" sz="2400">
                <a:solidFill>
                  <a:srgbClr val="FFCCFF"/>
                </a:solidFill>
                <a:effectLst/>
              </a:rPr>
              <a:t>22  verschiedene Werte von 0,10 F bis 10 F sowie</a:t>
            </a:r>
            <a:br>
              <a:rPr lang="de-DE" sz="2400">
                <a:solidFill>
                  <a:srgbClr val="FFCCFF"/>
                </a:solidFill>
                <a:effectLst/>
              </a:rPr>
            </a:br>
            <a:r>
              <a:rPr lang="de-DE" sz="2400">
                <a:solidFill>
                  <a:srgbClr val="FFCCFF"/>
                </a:solidFill>
                <a:effectLst/>
              </a:rPr>
              <a:t>3 Marken ohne Wertangabe, stattdessen Versandmerkmale durch Buchstaben (D für Briefe) bzw. Farbgebung (rot für Briefe)</a:t>
            </a:r>
            <a:br>
              <a:rPr lang="de-DE" sz="2400">
                <a:solidFill>
                  <a:srgbClr val="FFCCFF"/>
                </a:solidFill>
                <a:effectLst/>
              </a:rPr>
            </a:br>
            <a:r>
              <a:rPr lang="de-DE" sz="2400">
                <a:solidFill>
                  <a:srgbClr val="FFCCFF"/>
                </a:solidFill>
                <a:effectLst/>
              </a:rPr>
              <a:t> </a:t>
            </a:r>
          </a:p>
          <a:p>
            <a:pPr>
              <a:lnSpc>
                <a:spcPct val="90000"/>
              </a:lnSpc>
            </a:pPr>
            <a:r>
              <a:rPr lang="de-DE" sz="2400">
                <a:solidFill>
                  <a:srgbClr val="FFCCFF"/>
                </a:solidFill>
                <a:effectLst/>
              </a:rPr>
              <a:t>Varianten als selbstklebend auf Folie u. Markenheftchen</a:t>
            </a:r>
          </a:p>
          <a:p>
            <a:pPr>
              <a:lnSpc>
                <a:spcPct val="90000"/>
              </a:lnSpc>
            </a:pPr>
            <a:endParaRPr lang="de-DE" sz="2400"/>
          </a:p>
        </p:txBody>
      </p:sp>
      <p:sp>
        <p:nvSpPr>
          <p:cNvPr id="18435" name="Rectangle 3"/>
          <p:cNvSpPr>
            <a:spLocks noGrp="1" noRot="1" noChangeArrowheads="1"/>
          </p:cNvSpPr>
          <p:nvPr>
            <p:ph type="title"/>
          </p:nvPr>
        </p:nvSpPr>
        <p:spPr>
          <a:xfrm>
            <a:off x="179388" y="260350"/>
            <a:ext cx="9144000" cy="1431925"/>
          </a:xfrm>
        </p:spPr>
        <p:txBody>
          <a:bodyPr/>
          <a:lstStyle/>
          <a:p>
            <a:r>
              <a:rPr lang="de-DE" sz="3200">
                <a:solidFill>
                  <a:schemeClr val="hlink"/>
                </a:solidFill>
                <a:effectLst/>
              </a:rPr>
              <a:t>Serie 10: Marianne de Briat (1989-1996)</a:t>
            </a:r>
          </a:p>
        </p:txBody>
      </p:sp>
      <p:pic>
        <p:nvPicPr>
          <p:cNvPr id="18441" name="Picture 9" descr="Marianne_Briat_2617"/>
          <p:cNvPicPr>
            <a:picLocks noChangeAspect="1" noChangeArrowheads="1"/>
          </p:cNvPicPr>
          <p:nvPr/>
        </p:nvPicPr>
        <p:blipFill>
          <a:blip r:embed="rId2" cstate="print"/>
          <a:srcRect/>
          <a:stretch>
            <a:fillRect/>
          </a:stretch>
        </p:blipFill>
        <p:spPr bwMode="auto">
          <a:xfrm>
            <a:off x="1187450" y="4508500"/>
            <a:ext cx="1403350" cy="1728788"/>
          </a:xfrm>
          <a:prstGeom prst="rect">
            <a:avLst/>
          </a:prstGeom>
          <a:noFill/>
        </p:spPr>
      </p:pic>
      <p:pic>
        <p:nvPicPr>
          <p:cNvPr id="18443" name="Picture 11" descr="Marianne_Briat_2626"/>
          <p:cNvPicPr>
            <a:picLocks noChangeAspect="1" noChangeArrowheads="1"/>
          </p:cNvPicPr>
          <p:nvPr/>
        </p:nvPicPr>
        <p:blipFill>
          <a:blip r:embed="rId3" cstate="print"/>
          <a:srcRect/>
          <a:stretch>
            <a:fillRect/>
          </a:stretch>
        </p:blipFill>
        <p:spPr bwMode="auto">
          <a:xfrm>
            <a:off x="2843213" y="4508500"/>
            <a:ext cx="1400175" cy="1728788"/>
          </a:xfrm>
          <a:prstGeom prst="rect">
            <a:avLst/>
          </a:prstGeom>
          <a:noFill/>
        </p:spPr>
      </p:pic>
      <p:pic>
        <p:nvPicPr>
          <p:cNvPr id="18444" name="Picture 12" descr="Marianne_Briat_2819"/>
          <p:cNvPicPr>
            <a:picLocks noChangeAspect="1" noChangeArrowheads="1"/>
          </p:cNvPicPr>
          <p:nvPr/>
        </p:nvPicPr>
        <p:blipFill>
          <a:blip r:embed="rId4" cstate="print"/>
          <a:srcRect/>
          <a:stretch>
            <a:fillRect/>
          </a:stretch>
        </p:blipFill>
        <p:spPr bwMode="auto">
          <a:xfrm>
            <a:off x="6227763" y="4508500"/>
            <a:ext cx="1403350" cy="1728788"/>
          </a:xfrm>
          <a:prstGeom prst="rect">
            <a:avLst/>
          </a:prstGeom>
          <a:noFill/>
        </p:spPr>
      </p:pic>
      <p:pic>
        <p:nvPicPr>
          <p:cNvPr id="18447" name="Picture 15" descr="Marianne_Briat_2711"/>
          <p:cNvPicPr>
            <a:picLocks noChangeAspect="1" noChangeArrowheads="1"/>
          </p:cNvPicPr>
          <p:nvPr/>
        </p:nvPicPr>
        <p:blipFill>
          <a:blip r:embed="rId5" cstate="print"/>
          <a:srcRect/>
          <a:stretch>
            <a:fillRect/>
          </a:stretch>
        </p:blipFill>
        <p:spPr bwMode="auto">
          <a:xfrm>
            <a:off x="4500563" y="4508500"/>
            <a:ext cx="1403350" cy="172878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body" idx="1"/>
          </p:nvPr>
        </p:nvSpPr>
        <p:spPr>
          <a:xfrm>
            <a:off x="838200" y="1628775"/>
            <a:ext cx="8305800" cy="2160588"/>
          </a:xfrm>
        </p:spPr>
        <p:txBody>
          <a:bodyPr/>
          <a:lstStyle/>
          <a:p>
            <a:pPr>
              <a:lnSpc>
                <a:spcPct val="80000"/>
              </a:lnSpc>
            </a:pPr>
            <a:r>
              <a:rPr lang="de-DE" sz="2000">
                <a:solidFill>
                  <a:srgbClr val="FFCCFF"/>
                </a:solidFill>
                <a:effectLst/>
              </a:rPr>
              <a:t>auch Marianne des 14. Juli (Nationalfeiertag) benannt</a:t>
            </a:r>
            <a:br>
              <a:rPr lang="de-DE" sz="2000">
                <a:solidFill>
                  <a:srgbClr val="FFCCFF"/>
                </a:solidFill>
                <a:effectLst/>
              </a:rPr>
            </a:br>
            <a:endParaRPr lang="de-DE" sz="2000">
              <a:solidFill>
                <a:srgbClr val="FFCCFF"/>
              </a:solidFill>
              <a:effectLst/>
            </a:endParaRPr>
          </a:p>
          <a:p>
            <a:pPr>
              <a:lnSpc>
                <a:spcPct val="80000"/>
              </a:lnSpc>
            </a:pPr>
            <a:r>
              <a:rPr lang="de-DE" sz="2000">
                <a:solidFill>
                  <a:srgbClr val="FFCCFF"/>
                </a:solidFill>
                <a:effectLst/>
              </a:rPr>
              <a:t>14  verschiedene Werte von 0,10 bis 10 F   sowie</a:t>
            </a:r>
            <a:br>
              <a:rPr lang="de-DE" sz="2000">
                <a:solidFill>
                  <a:srgbClr val="FFCCFF"/>
                </a:solidFill>
                <a:effectLst/>
              </a:rPr>
            </a:br>
            <a:r>
              <a:rPr lang="de-DE" sz="2000">
                <a:solidFill>
                  <a:srgbClr val="FFCCFF"/>
                </a:solidFill>
                <a:effectLst/>
              </a:rPr>
              <a:t>2 Marken ohne Wertangabe für Standardbriefe (Farbton rot)</a:t>
            </a:r>
            <a:br>
              <a:rPr lang="de-DE" sz="2000">
                <a:solidFill>
                  <a:srgbClr val="FFCCFF"/>
                </a:solidFill>
                <a:effectLst/>
              </a:rPr>
            </a:br>
            <a:endParaRPr lang="de-DE" sz="2000">
              <a:solidFill>
                <a:srgbClr val="FFCCFF"/>
              </a:solidFill>
              <a:effectLst/>
            </a:endParaRPr>
          </a:p>
          <a:p>
            <a:pPr>
              <a:lnSpc>
                <a:spcPct val="80000"/>
              </a:lnSpc>
            </a:pPr>
            <a:r>
              <a:rPr lang="de-DE" sz="2000">
                <a:solidFill>
                  <a:srgbClr val="FFCCFF"/>
                </a:solidFill>
                <a:effectLst/>
              </a:rPr>
              <a:t>21 Werte in €uro-Währung von 0,01 bis 2,00 €</a:t>
            </a:r>
            <a:br>
              <a:rPr lang="de-DE" sz="2000">
                <a:solidFill>
                  <a:srgbClr val="FFCCFF"/>
                </a:solidFill>
                <a:effectLst/>
              </a:rPr>
            </a:br>
            <a:r>
              <a:rPr lang="de-DE" sz="2000">
                <a:solidFill>
                  <a:srgbClr val="FFCCFF"/>
                </a:solidFill>
                <a:effectLst/>
              </a:rPr>
              <a:t>1 Wert ohne Wertangabe für Standardbriefe (Farbton grün)</a:t>
            </a:r>
            <a:br>
              <a:rPr lang="de-DE" sz="2000">
                <a:solidFill>
                  <a:srgbClr val="FFCCFF"/>
                </a:solidFill>
                <a:effectLst/>
              </a:rPr>
            </a:br>
            <a:r>
              <a:rPr lang="de-DE" sz="2000">
                <a:solidFill>
                  <a:srgbClr val="FFCCFF"/>
                </a:solidFill>
                <a:effectLst/>
              </a:rPr>
              <a:t>mit Farbvarianten u. Verwendungsformen</a:t>
            </a:r>
            <a:br>
              <a:rPr lang="de-DE" sz="2000">
                <a:solidFill>
                  <a:srgbClr val="FFCCFF"/>
                </a:solidFill>
                <a:effectLst/>
              </a:rPr>
            </a:br>
            <a:endParaRPr lang="de-DE" sz="2000">
              <a:solidFill>
                <a:srgbClr val="FFCCFF"/>
              </a:solidFill>
              <a:effectLst/>
            </a:endParaRPr>
          </a:p>
          <a:p>
            <a:pPr>
              <a:lnSpc>
                <a:spcPct val="80000"/>
              </a:lnSpc>
            </a:pPr>
            <a:r>
              <a:rPr lang="de-DE" sz="2000">
                <a:solidFill>
                  <a:srgbClr val="FFCCFF"/>
                </a:solidFill>
                <a:effectLst/>
              </a:rPr>
              <a:t>Varianten  selbstklebend auf Folie, Rollen u. Markenheftchen</a:t>
            </a:r>
            <a:br>
              <a:rPr lang="de-DE" sz="2000">
                <a:solidFill>
                  <a:srgbClr val="FFCCFF"/>
                </a:solidFill>
                <a:effectLst/>
              </a:rPr>
            </a:br>
            <a:endParaRPr lang="de-DE" sz="2000">
              <a:solidFill>
                <a:srgbClr val="FFCCFF"/>
              </a:solidFill>
              <a:effectLst/>
            </a:endParaRPr>
          </a:p>
        </p:txBody>
      </p:sp>
      <p:sp>
        <p:nvSpPr>
          <p:cNvPr id="19459" name="Rectangle 3"/>
          <p:cNvSpPr>
            <a:spLocks noGrp="1" noRot="1" noChangeArrowheads="1"/>
          </p:cNvSpPr>
          <p:nvPr>
            <p:ph type="title"/>
          </p:nvPr>
        </p:nvSpPr>
        <p:spPr>
          <a:xfrm>
            <a:off x="395288" y="260350"/>
            <a:ext cx="9144000" cy="1431925"/>
          </a:xfrm>
        </p:spPr>
        <p:txBody>
          <a:bodyPr/>
          <a:lstStyle/>
          <a:p>
            <a:r>
              <a:rPr lang="de-DE" sz="2800">
                <a:solidFill>
                  <a:schemeClr val="hlink"/>
                </a:solidFill>
                <a:effectLst/>
              </a:rPr>
              <a:t>Serie 11: Marianne de Luquet (1997/2002)</a:t>
            </a:r>
          </a:p>
        </p:txBody>
      </p:sp>
      <p:grpSp>
        <p:nvGrpSpPr>
          <p:cNvPr id="19467" name="Group 11"/>
          <p:cNvGrpSpPr>
            <a:grpSpLocks/>
          </p:cNvGrpSpPr>
          <p:nvPr/>
        </p:nvGrpSpPr>
        <p:grpSpPr bwMode="auto">
          <a:xfrm>
            <a:off x="1187450" y="4581525"/>
            <a:ext cx="6818313" cy="1728788"/>
            <a:chOff x="793" y="2478"/>
            <a:chExt cx="4295" cy="1089"/>
          </a:xfrm>
        </p:grpSpPr>
        <p:pic>
          <p:nvPicPr>
            <p:cNvPr id="19463" name="Picture 7" descr="Luquet_3087"/>
            <p:cNvPicPr>
              <a:picLocks noChangeAspect="1" noChangeArrowheads="1"/>
            </p:cNvPicPr>
            <p:nvPr/>
          </p:nvPicPr>
          <p:blipFill>
            <a:blip r:embed="rId2" cstate="print"/>
            <a:srcRect/>
            <a:stretch>
              <a:fillRect/>
            </a:stretch>
          </p:blipFill>
          <p:spPr bwMode="auto">
            <a:xfrm>
              <a:off x="793" y="2478"/>
              <a:ext cx="884" cy="1089"/>
            </a:xfrm>
            <a:prstGeom prst="rect">
              <a:avLst/>
            </a:prstGeom>
            <a:noFill/>
          </p:spPr>
        </p:pic>
        <p:pic>
          <p:nvPicPr>
            <p:cNvPr id="19464" name="Picture 8" descr="Luquet_3099"/>
            <p:cNvPicPr>
              <a:picLocks noChangeAspect="1" noChangeArrowheads="1"/>
            </p:cNvPicPr>
            <p:nvPr/>
          </p:nvPicPr>
          <p:blipFill>
            <a:blip r:embed="rId3" cstate="print"/>
            <a:srcRect/>
            <a:stretch>
              <a:fillRect/>
            </a:stretch>
          </p:blipFill>
          <p:spPr bwMode="auto">
            <a:xfrm>
              <a:off x="1973" y="2478"/>
              <a:ext cx="883" cy="1088"/>
            </a:xfrm>
            <a:prstGeom prst="rect">
              <a:avLst/>
            </a:prstGeom>
            <a:noFill/>
          </p:spPr>
        </p:pic>
        <p:pic>
          <p:nvPicPr>
            <p:cNvPr id="19465" name="Picture 9" descr="Luquet_3085"/>
            <p:cNvPicPr>
              <a:picLocks noChangeAspect="1" noChangeArrowheads="1"/>
            </p:cNvPicPr>
            <p:nvPr/>
          </p:nvPicPr>
          <p:blipFill>
            <a:blip r:embed="rId4" cstate="print"/>
            <a:srcRect/>
            <a:stretch>
              <a:fillRect/>
            </a:stretch>
          </p:blipFill>
          <p:spPr bwMode="auto">
            <a:xfrm>
              <a:off x="3107" y="2478"/>
              <a:ext cx="884" cy="1088"/>
            </a:xfrm>
            <a:prstGeom prst="rect">
              <a:avLst/>
            </a:prstGeom>
            <a:noFill/>
          </p:spPr>
        </p:pic>
        <p:pic>
          <p:nvPicPr>
            <p:cNvPr id="19466" name="Picture 10" descr="Luquet_2euro"/>
            <p:cNvPicPr>
              <a:picLocks noChangeAspect="1" noChangeArrowheads="1"/>
            </p:cNvPicPr>
            <p:nvPr/>
          </p:nvPicPr>
          <p:blipFill>
            <a:blip r:embed="rId5" cstate="print"/>
            <a:srcRect/>
            <a:stretch>
              <a:fillRect/>
            </a:stretch>
          </p:blipFill>
          <p:spPr bwMode="auto">
            <a:xfrm>
              <a:off x="4241" y="2478"/>
              <a:ext cx="847" cy="1043"/>
            </a:xfrm>
            <a:prstGeom prst="rect">
              <a:avLst/>
            </a:prstGeom>
            <a:noFill/>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body" idx="1"/>
          </p:nvPr>
        </p:nvSpPr>
        <p:spPr>
          <a:xfrm>
            <a:off x="611188" y="1844675"/>
            <a:ext cx="8532812" cy="2520950"/>
          </a:xfrm>
        </p:spPr>
        <p:txBody>
          <a:bodyPr/>
          <a:lstStyle/>
          <a:p>
            <a:r>
              <a:rPr lang="de-DE" sz="2400">
                <a:solidFill>
                  <a:srgbClr val="FFCCFF"/>
                </a:solidFill>
                <a:effectLst/>
              </a:rPr>
              <a:t>Auch „Marianne der Franzosen“ genannt</a:t>
            </a:r>
            <a:br>
              <a:rPr lang="de-DE" sz="2400">
                <a:solidFill>
                  <a:srgbClr val="FFCCFF"/>
                </a:solidFill>
                <a:effectLst/>
              </a:rPr>
            </a:br>
            <a:r>
              <a:rPr lang="de-DE" sz="2400">
                <a:solidFill>
                  <a:srgbClr val="FFCCFF"/>
                </a:solidFill>
                <a:effectLst/>
              </a:rPr>
              <a:t>erste Serie nur in  €uro-Währung</a:t>
            </a:r>
          </a:p>
          <a:p>
            <a:r>
              <a:rPr lang="de-DE" sz="2400">
                <a:solidFill>
                  <a:srgbClr val="FFCCFF"/>
                </a:solidFill>
                <a:effectLst/>
              </a:rPr>
              <a:t>27 verschiedene Werte von 0,01 bis 5,00 €</a:t>
            </a:r>
            <a:br>
              <a:rPr lang="de-DE" sz="2400">
                <a:solidFill>
                  <a:srgbClr val="FFCCFF"/>
                </a:solidFill>
                <a:effectLst/>
              </a:rPr>
            </a:br>
            <a:r>
              <a:rPr lang="de-DE" sz="2400">
                <a:solidFill>
                  <a:srgbClr val="FFCCFF"/>
                </a:solidFill>
                <a:effectLst/>
              </a:rPr>
              <a:t>und ohne Wertangabe für Standardbriefe 0,45 bis 0,65 € </a:t>
            </a:r>
            <a:br>
              <a:rPr lang="de-DE" sz="2400">
                <a:solidFill>
                  <a:srgbClr val="FFCCFF"/>
                </a:solidFill>
                <a:effectLst/>
              </a:rPr>
            </a:br>
            <a:r>
              <a:rPr lang="de-DE" sz="2400">
                <a:solidFill>
                  <a:srgbClr val="FFCCFF"/>
                </a:solidFill>
                <a:effectLst/>
              </a:rPr>
              <a:t>sowie Farb- und Druckvarianten u. Verwendungsformen </a:t>
            </a:r>
            <a:br>
              <a:rPr lang="de-DE" sz="2400">
                <a:solidFill>
                  <a:srgbClr val="FFCCFF"/>
                </a:solidFill>
                <a:effectLst/>
              </a:rPr>
            </a:br>
            <a:r>
              <a:rPr lang="de-DE" sz="2400">
                <a:solidFill>
                  <a:srgbClr val="FFCCFF"/>
                </a:solidFill>
                <a:effectLst/>
              </a:rPr>
              <a:t>(z.B. Rollen u. Markenheftchen)</a:t>
            </a:r>
          </a:p>
        </p:txBody>
      </p:sp>
      <p:sp>
        <p:nvSpPr>
          <p:cNvPr id="22531" name="Rectangle 3"/>
          <p:cNvSpPr>
            <a:spLocks noGrp="1" noRot="1" noChangeArrowheads="1"/>
          </p:cNvSpPr>
          <p:nvPr>
            <p:ph type="title"/>
          </p:nvPr>
        </p:nvSpPr>
        <p:spPr>
          <a:xfrm>
            <a:off x="179388" y="260350"/>
            <a:ext cx="9144000" cy="1431925"/>
          </a:xfrm>
        </p:spPr>
        <p:txBody>
          <a:bodyPr/>
          <a:lstStyle/>
          <a:p>
            <a:r>
              <a:rPr lang="de-DE" sz="3200">
                <a:solidFill>
                  <a:schemeClr val="hlink"/>
                </a:solidFill>
                <a:effectLst/>
              </a:rPr>
              <a:t>Serie 12: Marianne de Lamouche (2005)</a:t>
            </a:r>
          </a:p>
        </p:txBody>
      </p:sp>
      <p:grpSp>
        <p:nvGrpSpPr>
          <p:cNvPr id="22539" name="Group 11"/>
          <p:cNvGrpSpPr>
            <a:grpSpLocks/>
          </p:cNvGrpSpPr>
          <p:nvPr/>
        </p:nvGrpSpPr>
        <p:grpSpPr bwMode="auto">
          <a:xfrm>
            <a:off x="1476375" y="4581525"/>
            <a:ext cx="5983288" cy="1657350"/>
            <a:chOff x="975" y="2704"/>
            <a:chExt cx="3769" cy="1044"/>
          </a:xfrm>
        </p:grpSpPr>
        <p:pic>
          <p:nvPicPr>
            <p:cNvPr id="22535" name="Picture 7" descr="Lamouche_001"/>
            <p:cNvPicPr>
              <a:picLocks noChangeAspect="1" noChangeArrowheads="1"/>
            </p:cNvPicPr>
            <p:nvPr/>
          </p:nvPicPr>
          <p:blipFill>
            <a:blip r:embed="rId2" cstate="print"/>
            <a:srcRect/>
            <a:stretch>
              <a:fillRect/>
            </a:stretch>
          </p:blipFill>
          <p:spPr bwMode="auto">
            <a:xfrm>
              <a:off x="975" y="2704"/>
              <a:ext cx="835" cy="1043"/>
            </a:xfrm>
            <a:prstGeom prst="rect">
              <a:avLst/>
            </a:prstGeom>
            <a:noFill/>
          </p:spPr>
        </p:pic>
        <p:pic>
          <p:nvPicPr>
            <p:cNvPr id="22536" name="Picture 8" descr="Lamouche_TVP_vert"/>
            <p:cNvPicPr>
              <a:picLocks noChangeAspect="1" noChangeArrowheads="1"/>
            </p:cNvPicPr>
            <p:nvPr/>
          </p:nvPicPr>
          <p:blipFill>
            <a:blip r:embed="rId3" cstate="print"/>
            <a:srcRect/>
            <a:stretch>
              <a:fillRect/>
            </a:stretch>
          </p:blipFill>
          <p:spPr bwMode="auto">
            <a:xfrm>
              <a:off x="2971" y="2704"/>
              <a:ext cx="817" cy="1044"/>
            </a:xfrm>
            <a:prstGeom prst="rect">
              <a:avLst/>
            </a:prstGeom>
            <a:noFill/>
          </p:spPr>
        </p:pic>
        <p:pic>
          <p:nvPicPr>
            <p:cNvPr id="22537" name="Picture 9" descr="Lamouche_198"/>
            <p:cNvPicPr>
              <a:picLocks noChangeAspect="1" noChangeArrowheads="1"/>
            </p:cNvPicPr>
            <p:nvPr/>
          </p:nvPicPr>
          <p:blipFill>
            <a:blip r:embed="rId4" cstate="print"/>
            <a:srcRect/>
            <a:stretch>
              <a:fillRect/>
            </a:stretch>
          </p:blipFill>
          <p:spPr bwMode="auto">
            <a:xfrm>
              <a:off x="1973" y="2704"/>
              <a:ext cx="837" cy="1044"/>
            </a:xfrm>
            <a:prstGeom prst="rect">
              <a:avLst/>
            </a:prstGeom>
            <a:noFill/>
          </p:spPr>
        </p:pic>
        <p:pic>
          <p:nvPicPr>
            <p:cNvPr id="22538" name="Picture 10" descr="Lamouche_argent"/>
            <p:cNvPicPr>
              <a:picLocks noChangeAspect="1" noChangeArrowheads="1"/>
            </p:cNvPicPr>
            <p:nvPr/>
          </p:nvPicPr>
          <p:blipFill>
            <a:blip r:embed="rId5" cstate="print"/>
            <a:srcRect/>
            <a:stretch>
              <a:fillRect/>
            </a:stretch>
          </p:blipFill>
          <p:spPr bwMode="auto">
            <a:xfrm>
              <a:off x="3923" y="2704"/>
              <a:ext cx="821" cy="1044"/>
            </a:xfrm>
            <a:prstGeom prst="rect">
              <a:avLst/>
            </a:prstGeom>
            <a:noFill/>
          </p:spPr>
        </p:pic>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Rot="1" noChangeArrowheads="1"/>
          </p:cNvSpPr>
          <p:nvPr>
            <p:ph type="body" idx="1"/>
          </p:nvPr>
        </p:nvSpPr>
        <p:spPr>
          <a:xfrm>
            <a:off x="838200" y="1484313"/>
            <a:ext cx="8305800" cy="2316162"/>
          </a:xfrm>
        </p:spPr>
        <p:txBody>
          <a:bodyPr/>
          <a:lstStyle/>
          <a:p>
            <a:r>
              <a:rPr lang="de-DE" sz="2400">
                <a:solidFill>
                  <a:srgbClr val="FFCCFF"/>
                </a:solidFill>
                <a:effectLst/>
              </a:rPr>
              <a:t>auch als „Marianne von Europa“ bezeichnet</a:t>
            </a:r>
            <a:br>
              <a:rPr lang="de-DE" sz="2400">
                <a:solidFill>
                  <a:srgbClr val="FFCCFF"/>
                </a:solidFill>
                <a:effectLst/>
              </a:rPr>
            </a:br>
            <a:endParaRPr lang="de-DE" sz="1400">
              <a:solidFill>
                <a:srgbClr val="FFCCFF"/>
              </a:solidFill>
              <a:effectLst/>
            </a:endParaRPr>
          </a:p>
          <a:p>
            <a:r>
              <a:rPr lang="de-DE" sz="2400">
                <a:solidFill>
                  <a:srgbClr val="FFCCFF"/>
                </a:solidFill>
                <a:effectLst/>
              </a:rPr>
              <a:t>23 Wertstufen in € von 0,01 bis 5 € sowie</a:t>
            </a:r>
            <a:br>
              <a:rPr lang="de-DE" sz="2400">
                <a:solidFill>
                  <a:srgbClr val="FFCCFF"/>
                </a:solidFill>
                <a:effectLst/>
              </a:rPr>
            </a:br>
            <a:r>
              <a:rPr lang="de-DE" sz="2400">
                <a:solidFill>
                  <a:srgbClr val="FFCCFF"/>
                </a:solidFill>
                <a:effectLst/>
              </a:rPr>
              <a:t>4 Gewichts- und Entfernungsstufen (Europa, Welt)</a:t>
            </a:r>
            <a:br>
              <a:rPr lang="de-DE" sz="2400">
                <a:solidFill>
                  <a:srgbClr val="FFCCFF"/>
                </a:solidFill>
                <a:effectLst/>
              </a:rPr>
            </a:br>
            <a:r>
              <a:rPr lang="de-DE" sz="2400">
                <a:solidFill>
                  <a:srgbClr val="FFCCFF"/>
                </a:solidFill>
                <a:effectLst/>
              </a:rPr>
              <a:t>als Folienbogen, Markenheftchen und Rollen</a:t>
            </a:r>
            <a:br>
              <a:rPr lang="de-DE" sz="2400">
                <a:solidFill>
                  <a:srgbClr val="FFCCFF"/>
                </a:solidFill>
                <a:effectLst/>
              </a:rPr>
            </a:br>
            <a:endParaRPr lang="de-DE" sz="2400">
              <a:solidFill>
                <a:srgbClr val="FFCCFF"/>
              </a:solidFill>
              <a:effectLst/>
            </a:endParaRPr>
          </a:p>
          <a:p>
            <a:r>
              <a:rPr lang="de-DE" sz="2400">
                <a:solidFill>
                  <a:srgbClr val="FFCCFF"/>
                </a:solidFill>
                <a:effectLst/>
              </a:rPr>
              <a:t>Ab 2012 Varianten mit goldgeprägten Sternen</a:t>
            </a:r>
            <a:endParaRPr lang="de-DE" sz="1400">
              <a:solidFill>
                <a:srgbClr val="FFCCFF"/>
              </a:solidFill>
              <a:effectLst/>
            </a:endParaRPr>
          </a:p>
        </p:txBody>
      </p:sp>
      <p:sp>
        <p:nvSpPr>
          <p:cNvPr id="20483" name="Rectangle 3"/>
          <p:cNvSpPr>
            <a:spLocks noGrp="1" noRot="1" noChangeArrowheads="1"/>
          </p:cNvSpPr>
          <p:nvPr>
            <p:ph type="title"/>
          </p:nvPr>
        </p:nvSpPr>
        <p:spPr>
          <a:xfrm>
            <a:off x="179388" y="260350"/>
            <a:ext cx="8964612" cy="1431925"/>
          </a:xfrm>
        </p:spPr>
        <p:txBody>
          <a:bodyPr/>
          <a:lstStyle/>
          <a:p>
            <a:r>
              <a:rPr lang="de-DE" sz="3200">
                <a:solidFill>
                  <a:schemeClr val="hlink"/>
                </a:solidFill>
                <a:effectLst/>
              </a:rPr>
              <a:t>Serie 13: Marianne de Beaujard (2008)</a:t>
            </a:r>
          </a:p>
        </p:txBody>
      </p:sp>
      <p:pic>
        <p:nvPicPr>
          <p:cNvPr id="20490" name="Picture 10" descr="MaxiMarianne_LV_250g_2012"/>
          <p:cNvPicPr>
            <a:picLocks noChangeAspect="1" noChangeArrowheads="1"/>
          </p:cNvPicPr>
          <p:nvPr/>
        </p:nvPicPr>
        <p:blipFill>
          <a:blip r:embed="rId2" cstate="print"/>
          <a:srcRect/>
          <a:stretch>
            <a:fillRect/>
          </a:stretch>
        </p:blipFill>
        <p:spPr bwMode="auto">
          <a:xfrm>
            <a:off x="7019925" y="4508500"/>
            <a:ext cx="1165225" cy="1441450"/>
          </a:xfrm>
          <a:prstGeom prst="rect">
            <a:avLst/>
          </a:prstGeom>
          <a:noFill/>
        </p:spPr>
      </p:pic>
      <p:pic>
        <p:nvPicPr>
          <p:cNvPr id="20491" name="Picture 11" descr="MarBeaujard_2008_SVF_rouge"/>
          <p:cNvPicPr>
            <a:picLocks noChangeAspect="1" noChangeArrowheads="1"/>
          </p:cNvPicPr>
          <p:nvPr/>
        </p:nvPicPr>
        <p:blipFill>
          <a:blip r:embed="rId3" cstate="print"/>
          <a:srcRect/>
          <a:stretch>
            <a:fillRect/>
          </a:stretch>
        </p:blipFill>
        <p:spPr bwMode="auto">
          <a:xfrm>
            <a:off x="5651500" y="4508500"/>
            <a:ext cx="1204913" cy="1512888"/>
          </a:xfrm>
          <a:prstGeom prst="rect">
            <a:avLst/>
          </a:prstGeom>
          <a:noFill/>
        </p:spPr>
      </p:pic>
      <p:pic>
        <p:nvPicPr>
          <p:cNvPr id="20492" name="Picture 12" descr="MaxiMarianne_001_2012"/>
          <p:cNvPicPr>
            <a:picLocks noChangeAspect="1" noChangeArrowheads="1"/>
          </p:cNvPicPr>
          <p:nvPr/>
        </p:nvPicPr>
        <p:blipFill>
          <a:blip r:embed="rId4" cstate="print"/>
          <a:srcRect/>
          <a:stretch>
            <a:fillRect/>
          </a:stretch>
        </p:blipFill>
        <p:spPr bwMode="auto">
          <a:xfrm>
            <a:off x="1187450" y="4508500"/>
            <a:ext cx="1281113" cy="1584325"/>
          </a:xfrm>
          <a:prstGeom prst="rect">
            <a:avLst/>
          </a:prstGeom>
          <a:noFill/>
        </p:spPr>
      </p:pic>
      <p:pic>
        <p:nvPicPr>
          <p:cNvPr id="20493" name="Picture 13" descr="MaxiMarianne_100_2012"/>
          <p:cNvPicPr>
            <a:picLocks noChangeAspect="1" noChangeArrowheads="1"/>
          </p:cNvPicPr>
          <p:nvPr/>
        </p:nvPicPr>
        <p:blipFill>
          <a:blip r:embed="rId5" cstate="print"/>
          <a:srcRect/>
          <a:stretch>
            <a:fillRect/>
          </a:stretch>
        </p:blipFill>
        <p:spPr bwMode="auto">
          <a:xfrm>
            <a:off x="2698750" y="4508500"/>
            <a:ext cx="1223963" cy="1512888"/>
          </a:xfrm>
          <a:prstGeom prst="rect">
            <a:avLst/>
          </a:prstGeom>
          <a:noFill/>
        </p:spPr>
      </p:pic>
      <p:pic>
        <p:nvPicPr>
          <p:cNvPr id="20494" name="Picture 14" descr="Beaujard_aa218e_2008"/>
          <p:cNvPicPr>
            <a:picLocks noChangeAspect="1" noChangeArrowheads="1"/>
          </p:cNvPicPr>
          <p:nvPr/>
        </p:nvPicPr>
        <p:blipFill>
          <a:blip r:embed="rId6" cstate="print"/>
          <a:srcRect/>
          <a:stretch>
            <a:fillRect/>
          </a:stretch>
        </p:blipFill>
        <p:spPr bwMode="auto">
          <a:xfrm>
            <a:off x="4138613" y="4508500"/>
            <a:ext cx="1212850" cy="151288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body" idx="1"/>
          </p:nvPr>
        </p:nvSpPr>
        <p:spPr>
          <a:xfrm>
            <a:off x="539750" y="1700213"/>
            <a:ext cx="8305800" cy="2244725"/>
          </a:xfrm>
        </p:spPr>
        <p:txBody>
          <a:bodyPr/>
          <a:lstStyle/>
          <a:p>
            <a:r>
              <a:rPr lang="de-DE" sz="2400">
                <a:solidFill>
                  <a:srgbClr val="FFCCFF"/>
                </a:solidFill>
                <a:effectLst/>
              </a:rPr>
              <a:t>auch als „Marianne der Jugend“ bezeichnet</a:t>
            </a:r>
            <a:br>
              <a:rPr lang="de-DE" sz="2400">
                <a:solidFill>
                  <a:srgbClr val="FFCCFF"/>
                </a:solidFill>
                <a:effectLst/>
              </a:rPr>
            </a:br>
            <a:endParaRPr lang="de-DE" sz="1400">
              <a:solidFill>
                <a:srgbClr val="FFCCFF"/>
              </a:solidFill>
              <a:effectLst/>
            </a:endParaRPr>
          </a:p>
          <a:p>
            <a:r>
              <a:rPr lang="de-DE" sz="2400">
                <a:solidFill>
                  <a:srgbClr val="FFCCFF"/>
                </a:solidFill>
                <a:effectLst/>
              </a:rPr>
              <a:t>4  Wertstufen noch mit €-Währung von 0,01 bis 1 €</a:t>
            </a:r>
            <a:br>
              <a:rPr lang="de-DE" sz="2400">
                <a:solidFill>
                  <a:srgbClr val="FFCCFF"/>
                </a:solidFill>
                <a:effectLst/>
              </a:rPr>
            </a:br>
            <a:r>
              <a:rPr lang="de-DE" sz="2400">
                <a:solidFill>
                  <a:srgbClr val="FFCCFF"/>
                </a:solidFill>
                <a:effectLst/>
              </a:rPr>
              <a:t>übrige Marken für Gewichtsstufen von 20 bis 250 g</a:t>
            </a:r>
            <a:br>
              <a:rPr lang="de-DE" sz="2400">
                <a:solidFill>
                  <a:srgbClr val="FFCCFF"/>
                </a:solidFill>
                <a:effectLst/>
              </a:rPr>
            </a:br>
            <a:r>
              <a:rPr lang="de-DE" sz="2400">
                <a:solidFill>
                  <a:srgbClr val="FFCCFF"/>
                </a:solidFill>
                <a:effectLst/>
              </a:rPr>
              <a:t>mit vielen Varianten als Rollenmarke und in selbstklebenden Markenheftchen</a:t>
            </a:r>
          </a:p>
        </p:txBody>
      </p:sp>
      <p:sp>
        <p:nvSpPr>
          <p:cNvPr id="23555" name="Rectangle 3"/>
          <p:cNvSpPr>
            <a:spLocks noGrp="1" noRot="1" noChangeArrowheads="1"/>
          </p:cNvSpPr>
          <p:nvPr>
            <p:ph type="title"/>
          </p:nvPr>
        </p:nvSpPr>
        <p:spPr>
          <a:xfrm>
            <a:off x="179388" y="260350"/>
            <a:ext cx="8964612" cy="1431925"/>
          </a:xfrm>
        </p:spPr>
        <p:txBody>
          <a:bodyPr/>
          <a:lstStyle/>
          <a:p>
            <a:r>
              <a:rPr lang="de-DE" sz="2800">
                <a:solidFill>
                  <a:schemeClr val="hlink"/>
                </a:solidFill>
                <a:effectLst/>
              </a:rPr>
              <a:t>Serie 14 : </a:t>
            </a:r>
            <a:r>
              <a:rPr lang="de-DE" sz="2600">
                <a:solidFill>
                  <a:schemeClr val="hlink"/>
                </a:solidFill>
                <a:effectLst/>
              </a:rPr>
              <a:t>Marianne de Ciappa et Kavena (2013)</a:t>
            </a:r>
          </a:p>
        </p:txBody>
      </p:sp>
      <p:grpSp>
        <p:nvGrpSpPr>
          <p:cNvPr id="23568" name="Group 16"/>
          <p:cNvGrpSpPr>
            <a:grpSpLocks/>
          </p:cNvGrpSpPr>
          <p:nvPr/>
        </p:nvGrpSpPr>
        <p:grpSpPr bwMode="auto">
          <a:xfrm>
            <a:off x="1331913" y="4292600"/>
            <a:ext cx="6543675" cy="1800225"/>
            <a:chOff x="839" y="2704"/>
            <a:chExt cx="4122" cy="1134"/>
          </a:xfrm>
        </p:grpSpPr>
        <p:pic>
          <p:nvPicPr>
            <p:cNvPr id="23561" name="Picture 9" descr="Marianne_Ciappa_aa_100_2013"/>
            <p:cNvPicPr>
              <a:picLocks noChangeAspect="1" noChangeArrowheads="1"/>
            </p:cNvPicPr>
            <p:nvPr/>
          </p:nvPicPr>
          <p:blipFill>
            <a:blip r:embed="rId2" cstate="print"/>
            <a:srcRect/>
            <a:stretch>
              <a:fillRect/>
            </a:stretch>
          </p:blipFill>
          <p:spPr bwMode="auto">
            <a:xfrm>
              <a:off x="1973" y="2704"/>
              <a:ext cx="950" cy="1134"/>
            </a:xfrm>
            <a:prstGeom prst="rect">
              <a:avLst/>
            </a:prstGeom>
            <a:noFill/>
          </p:spPr>
        </p:pic>
        <p:pic>
          <p:nvPicPr>
            <p:cNvPr id="23564" name="Picture 12" descr="Marianne_Ciappa_aa_010_2013"/>
            <p:cNvPicPr>
              <a:picLocks noChangeAspect="1" noChangeArrowheads="1"/>
            </p:cNvPicPr>
            <p:nvPr/>
          </p:nvPicPr>
          <p:blipFill>
            <a:blip r:embed="rId3" cstate="print"/>
            <a:srcRect/>
            <a:stretch>
              <a:fillRect/>
            </a:stretch>
          </p:blipFill>
          <p:spPr bwMode="auto">
            <a:xfrm>
              <a:off x="839" y="2704"/>
              <a:ext cx="951" cy="1134"/>
            </a:xfrm>
            <a:prstGeom prst="rect">
              <a:avLst/>
            </a:prstGeom>
            <a:noFill/>
          </p:spPr>
        </p:pic>
        <p:pic>
          <p:nvPicPr>
            <p:cNvPr id="23565" name="Picture 13" descr="Marianne_Ciappa_LP_20g_roulette"/>
            <p:cNvPicPr>
              <a:picLocks noChangeAspect="1" noChangeArrowheads="1"/>
            </p:cNvPicPr>
            <p:nvPr/>
          </p:nvPicPr>
          <p:blipFill>
            <a:blip r:embed="rId4" cstate="print"/>
            <a:srcRect/>
            <a:stretch>
              <a:fillRect/>
            </a:stretch>
          </p:blipFill>
          <p:spPr bwMode="auto">
            <a:xfrm>
              <a:off x="4105" y="2704"/>
              <a:ext cx="856" cy="1089"/>
            </a:xfrm>
            <a:prstGeom prst="rect">
              <a:avLst/>
            </a:prstGeom>
            <a:noFill/>
          </p:spPr>
        </p:pic>
        <p:pic>
          <p:nvPicPr>
            <p:cNvPr id="23567" name="Picture 15" descr="Marianne_Ciappa_LV_20g"/>
            <p:cNvPicPr>
              <a:picLocks noChangeAspect="1" noChangeArrowheads="1"/>
            </p:cNvPicPr>
            <p:nvPr/>
          </p:nvPicPr>
          <p:blipFill>
            <a:blip r:embed="rId5" cstate="print"/>
            <a:srcRect/>
            <a:stretch>
              <a:fillRect/>
            </a:stretch>
          </p:blipFill>
          <p:spPr bwMode="auto">
            <a:xfrm>
              <a:off x="3107" y="2704"/>
              <a:ext cx="856" cy="1089"/>
            </a:xfrm>
            <a:prstGeom prst="rect">
              <a:avLst/>
            </a:prstGeom>
            <a:noFill/>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Rot="1" noChangeArrowheads="1"/>
          </p:cNvSpPr>
          <p:nvPr>
            <p:ph type="title"/>
          </p:nvPr>
        </p:nvSpPr>
        <p:spPr>
          <a:xfrm>
            <a:off x="179388" y="260350"/>
            <a:ext cx="8964612" cy="1431925"/>
          </a:xfrm>
        </p:spPr>
        <p:txBody>
          <a:bodyPr/>
          <a:lstStyle/>
          <a:p>
            <a:r>
              <a:rPr lang="de-DE" sz="3200">
                <a:solidFill>
                  <a:schemeClr val="hlink"/>
                </a:solidFill>
                <a:effectLst/>
              </a:rPr>
              <a:t>Serie 14 : Die falsche Marianne? (2013)</a:t>
            </a:r>
          </a:p>
        </p:txBody>
      </p:sp>
      <p:pic>
        <p:nvPicPr>
          <p:cNvPr id="27658" name="Picture 10" descr="Marianne_Ciappa_maquette"/>
          <p:cNvPicPr>
            <a:picLocks noChangeAspect="1" noChangeArrowheads="1"/>
          </p:cNvPicPr>
          <p:nvPr/>
        </p:nvPicPr>
        <p:blipFill>
          <a:blip r:embed="rId2" cstate="print"/>
          <a:srcRect/>
          <a:stretch>
            <a:fillRect/>
          </a:stretch>
        </p:blipFill>
        <p:spPr bwMode="auto">
          <a:xfrm>
            <a:off x="5292725" y="1844675"/>
            <a:ext cx="1663700" cy="2447925"/>
          </a:xfrm>
          <a:prstGeom prst="rect">
            <a:avLst/>
          </a:prstGeom>
          <a:noFill/>
        </p:spPr>
      </p:pic>
      <p:pic>
        <p:nvPicPr>
          <p:cNvPr id="27659" name="Picture 11" descr="f-5610"/>
          <p:cNvPicPr>
            <a:picLocks noChangeAspect="1" noChangeArrowheads="1"/>
          </p:cNvPicPr>
          <p:nvPr/>
        </p:nvPicPr>
        <p:blipFill>
          <a:blip r:embed="rId3" cstate="print"/>
          <a:srcRect/>
          <a:stretch>
            <a:fillRect/>
          </a:stretch>
        </p:blipFill>
        <p:spPr bwMode="auto">
          <a:xfrm>
            <a:off x="6804025" y="3213100"/>
            <a:ext cx="1971675" cy="2303463"/>
          </a:xfrm>
          <a:prstGeom prst="rect">
            <a:avLst/>
          </a:prstGeom>
          <a:noFill/>
        </p:spPr>
      </p:pic>
      <p:sp>
        <p:nvSpPr>
          <p:cNvPr id="27660" name="Text Box 12"/>
          <p:cNvSpPr txBox="1">
            <a:spLocks noChangeArrowheads="1"/>
          </p:cNvSpPr>
          <p:nvPr/>
        </p:nvSpPr>
        <p:spPr bwMode="auto">
          <a:xfrm>
            <a:off x="6084888" y="5516563"/>
            <a:ext cx="2665412" cy="730250"/>
          </a:xfrm>
          <a:prstGeom prst="rect">
            <a:avLst/>
          </a:prstGeom>
          <a:noFill/>
          <a:ln w="9525">
            <a:noFill/>
            <a:miter lim="800000"/>
            <a:headEnd/>
            <a:tailEnd/>
          </a:ln>
          <a:effectLst/>
        </p:spPr>
        <p:txBody>
          <a:bodyPr>
            <a:spAutoFit/>
          </a:bodyPr>
          <a:lstStyle/>
          <a:p>
            <a:pPr algn="r">
              <a:spcBef>
                <a:spcPct val="50000"/>
              </a:spcBef>
            </a:pPr>
            <a:r>
              <a:rPr lang="de-DE" sz="1400"/>
              <a:t>Die Ukrainerin</a:t>
            </a:r>
            <a:br>
              <a:rPr lang="de-DE" sz="1400"/>
            </a:br>
            <a:r>
              <a:rPr lang="de-DE" sz="1400"/>
              <a:t>Inna Schewtschenko (Frauenrechtsgruppe FEMEN)</a:t>
            </a:r>
          </a:p>
        </p:txBody>
      </p:sp>
      <p:sp>
        <p:nvSpPr>
          <p:cNvPr id="27661" name="Text Box 13"/>
          <p:cNvSpPr txBox="1">
            <a:spLocks noChangeArrowheads="1"/>
          </p:cNvSpPr>
          <p:nvPr/>
        </p:nvSpPr>
        <p:spPr bwMode="auto">
          <a:xfrm>
            <a:off x="7019925" y="1844675"/>
            <a:ext cx="1582738" cy="581025"/>
          </a:xfrm>
          <a:prstGeom prst="rect">
            <a:avLst/>
          </a:prstGeom>
          <a:noFill/>
          <a:ln w="9525">
            <a:noFill/>
            <a:miter lim="800000"/>
            <a:headEnd/>
            <a:tailEnd/>
          </a:ln>
          <a:effectLst/>
        </p:spPr>
        <p:txBody>
          <a:bodyPr>
            <a:spAutoFit/>
          </a:bodyPr>
          <a:lstStyle/>
          <a:p>
            <a:pPr>
              <a:spcBef>
                <a:spcPct val="50000"/>
              </a:spcBef>
            </a:pPr>
            <a:r>
              <a:rPr lang="de-DE" sz="1600"/>
              <a:t>Entwurfs-</a:t>
            </a:r>
            <a:br>
              <a:rPr lang="de-DE" sz="1600"/>
            </a:br>
            <a:r>
              <a:rPr lang="de-DE" sz="1600"/>
              <a:t>Vorlage</a:t>
            </a:r>
          </a:p>
        </p:txBody>
      </p:sp>
      <p:pic>
        <p:nvPicPr>
          <p:cNvPr id="27662" name="Picture 14" descr="tumblr_n85hhmdN441sl3ctho1_500"/>
          <p:cNvPicPr>
            <a:picLocks noChangeAspect="1" noChangeArrowheads="1"/>
          </p:cNvPicPr>
          <p:nvPr/>
        </p:nvPicPr>
        <p:blipFill>
          <a:blip r:embed="rId4" cstate="print"/>
          <a:srcRect/>
          <a:stretch>
            <a:fillRect/>
          </a:stretch>
        </p:blipFill>
        <p:spPr bwMode="auto">
          <a:xfrm>
            <a:off x="395288" y="2276475"/>
            <a:ext cx="4622800" cy="2362200"/>
          </a:xfrm>
          <a:prstGeom prst="rect">
            <a:avLst/>
          </a:prstGeom>
          <a:noFill/>
        </p:spPr>
      </p:pic>
      <p:sp>
        <p:nvSpPr>
          <p:cNvPr id="27664" name="Text Box 16"/>
          <p:cNvSpPr txBox="1">
            <a:spLocks noChangeArrowheads="1"/>
          </p:cNvSpPr>
          <p:nvPr/>
        </p:nvSpPr>
        <p:spPr bwMode="auto">
          <a:xfrm>
            <a:off x="468313" y="5084763"/>
            <a:ext cx="4535487" cy="915987"/>
          </a:xfrm>
          <a:prstGeom prst="rect">
            <a:avLst/>
          </a:prstGeom>
          <a:noFill/>
          <a:ln w="9525">
            <a:noFill/>
            <a:miter lim="800000"/>
            <a:headEnd/>
            <a:tailEnd/>
          </a:ln>
          <a:effectLst/>
        </p:spPr>
        <p:txBody>
          <a:bodyPr>
            <a:spAutoFit/>
          </a:bodyPr>
          <a:lstStyle/>
          <a:p>
            <a:pPr>
              <a:spcBef>
                <a:spcPct val="50000"/>
              </a:spcBef>
            </a:pPr>
            <a:r>
              <a:rPr lang="de-DE"/>
              <a:t>Bericht in der deutschen Presse zur Aufregung über die angebliche Vorlage</a:t>
            </a:r>
            <a:br>
              <a:rPr lang="de-DE"/>
            </a:br>
            <a:r>
              <a:rPr lang="de-DE">
                <a:hlinkClick r:id="rId5" action="ppaction://hlinkfile"/>
              </a:rPr>
              <a:t>..\StZ2013_ Die falsche Marianne.pdf</a:t>
            </a:r>
            <a:endParaRPr lang="de-D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323850" y="0"/>
            <a:ext cx="9144000" cy="1431925"/>
          </a:xfrm>
        </p:spPr>
        <p:txBody>
          <a:bodyPr/>
          <a:lstStyle/>
          <a:p>
            <a:r>
              <a:rPr lang="de-DE" sz="3200">
                <a:effectLst/>
              </a:rPr>
              <a:t>Anhang 1: Dauerserie Liberté (1982-89)</a:t>
            </a:r>
          </a:p>
        </p:txBody>
      </p:sp>
      <p:sp>
        <p:nvSpPr>
          <p:cNvPr id="24579" name="Rectangle 3"/>
          <p:cNvSpPr>
            <a:spLocks noGrp="1" noRot="1" noChangeArrowheads="1"/>
          </p:cNvSpPr>
          <p:nvPr>
            <p:ph type="body" idx="1"/>
          </p:nvPr>
        </p:nvSpPr>
        <p:spPr>
          <a:xfrm>
            <a:off x="657225" y="1628775"/>
            <a:ext cx="8486775" cy="2233613"/>
          </a:xfrm>
        </p:spPr>
        <p:txBody>
          <a:bodyPr/>
          <a:lstStyle/>
          <a:p>
            <a:pPr>
              <a:lnSpc>
                <a:spcPct val="80000"/>
              </a:lnSpc>
            </a:pPr>
            <a:r>
              <a:rPr lang="de-DE" sz="2400">
                <a:solidFill>
                  <a:srgbClr val="FFCCFF"/>
                </a:solidFill>
                <a:effectLst/>
              </a:rPr>
              <a:t>Bildnis der Marianne aus dem Gemälde</a:t>
            </a:r>
            <a:br>
              <a:rPr lang="de-DE" sz="2400">
                <a:solidFill>
                  <a:srgbClr val="FFCCFF"/>
                </a:solidFill>
                <a:effectLst/>
              </a:rPr>
            </a:br>
            <a:r>
              <a:rPr lang="de-DE" sz="2400">
                <a:solidFill>
                  <a:srgbClr val="FFCCFF"/>
                </a:solidFill>
                <a:effectLst/>
              </a:rPr>
              <a:t>„Die Freiheit führt das Volk“ von Eugéne Delacroix</a:t>
            </a:r>
            <a:br>
              <a:rPr lang="de-DE" sz="2400">
                <a:solidFill>
                  <a:srgbClr val="FFCCFF"/>
                </a:solidFill>
                <a:effectLst/>
              </a:rPr>
            </a:br>
            <a:endParaRPr lang="de-DE" sz="2400">
              <a:solidFill>
                <a:srgbClr val="FFCCFF"/>
              </a:solidFill>
              <a:effectLst/>
            </a:endParaRPr>
          </a:p>
          <a:p>
            <a:pPr>
              <a:lnSpc>
                <a:spcPct val="80000"/>
              </a:lnSpc>
            </a:pPr>
            <a:r>
              <a:rPr lang="de-DE" sz="2400">
                <a:solidFill>
                  <a:srgbClr val="FFCCFF"/>
                </a:solidFill>
                <a:effectLst/>
              </a:rPr>
              <a:t>31 Werte von 0,05 F bis 10 F mit Farbänderungen sowie</a:t>
            </a:r>
            <a:br>
              <a:rPr lang="de-DE" sz="2400">
                <a:solidFill>
                  <a:srgbClr val="FFCCFF"/>
                </a:solidFill>
                <a:effectLst/>
              </a:rPr>
            </a:br>
            <a:r>
              <a:rPr lang="de-DE" sz="2400">
                <a:solidFill>
                  <a:srgbClr val="FFCCFF"/>
                </a:solidFill>
                <a:effectLst/>
              </a:rPr>
              <a:t>erstmals 3 Marken ohne Wertangabe, stattdessen</a:t>
            </a:r>
            <a:br>
              <a:rPr lang="de-DE" sz="2400">
                <a:solidFill>
                  <a:srgbClr val="FFCCFF"/>
                </a:solidFill>
                <a:effectLst/>
              </a:rPr>
            </a:br>
            <a:r>
              <a:rPr lang="de-DE" sz="2400">
                <a:solidFill>
                  <a:srgbClr val="FFCCFF"/>
                </a:solidFill>
                <a:effectLst/>
              </a:rPr>
              <a:t>Buchstaben für Standardbriefe A, B, C</a:t>
            </a:r>
            <a:br>
              <a:rPr lang="de-DE" sz="2400">
                <a:solidFill>
                  <a:srgbClr val="FFCCFF"/>
                </a:solidFill>
                <a:effectLst/>
              </a:rPr>
            </a:br>
            <a:endParaRPr lang="de-DE" sz="2400">
              <a:solidFill>
                <a:srgbClr val="FFCCFF"/>
              </a:solidFill>
              <a:effectLst/>
            </a:endParaRPr>
          </a:p>
        </p:txBody>
      </p:sp>
      <p:grpSp>
        <p:nvGrpSpPr>
          <p:cNvPr id="24584" name="Group 8"/>
          <p:cNvGrpSpPr>
            <a:grpSpLocks/>
          </p:cNvGrpSpPr>
          <p:nvPr/>
        </p:nvGrpSpPr>
        <p:grpSpPr bwMode="auto">
          <a:xfrm>
            <a:off x="1403350" y="4292600"/>
            <a:ext cx="6670675" cy="1873250"/>
            <a:chOff x="884" y="2704"/>
            <a:chExt cx="4202" cy="1180"/>
          </a:xfrm>
        </p:grpSpPr>
        <p:pic>
          <p:nvPicPr>
            <p:cNvPr id="24580" name="Picture 4" descr="Liberte_2178"/>
            <p:cNvPicPr>
              <a:picLocks noChangeAspect="1" noChangeArrowheads="1"/>
            </p:cNvPicPr>
            <p:nvPr/>
          </p:nvPicPr>
          <p:blipFill>
            <a:blip r:embed="rId2" cstate="print"/>
            <a:srcRect/>
            <a:stretch>
              <a:fillRect/>
            </a:stretch>
          </p:blipFill>
          <p:spPr bwMode="auto">
            <a:xfrm>
              <a:off x="884" y="2704"/>
              <a:ext cx="957" cy="1180"/>
            </a:xfrm>
            <a:prstGeom prst="rect">
              <a:avLst/>
            </a:prstGeom>
            <a:noFill/>
          </p:spPr>
        </p:pic>
        <p:pic>
          <p:nvPicPr>
            <p:cNvPr id="24581" name="Picture 5" descr="Liberté-2752"/>
            <p:cNvPicPr>
              <a:picLocks noChangeAspect="1" noChangeArrowheads="1"/>
            </p:cNvPicPr>
            <p:nvPr/>
          </p:nvPicPr>
          <p:blipFill>
            <a:blip r:embed="rId3" cstate="print"/>
            <a:srcRect/>
            <a:stretch>
              <a:fillRect/>
            </a:stretch>
          </p:blipFill>
          <p:spPr bwMode="auto">
            <a:xfrm>
              <a:off x="4195" y="2704"/>
              <a:ext cx="891" cy="1134"/>
            </a:xfrm>
            <a:prstGeom prst="rect">
              <a:avLst/>
            </a:prstGeom>
            <a:noFill/>
          </p:spPr>
        </p:pic>
        <p:pic>
          <p:nvPicPr>
            <p:cNvPr id="24582" name="Picture 6" descr="Liberte_2189"/>
            <p:cNvPicPr>
              <a:picLocks noChangeAspect="1" noChangeArrowheads="1"/>
            </p:cNvPicPr>
            <p:nvPr/>
          </p:nvPicPr>
          <p:blipFill>
            <a:blip r:embed="rId4" cstate="print"/>
            <a:srcRect/>
            <a:stretch>
              <a:fillRect/>
            </a:stretch>
          </p:blipFill>
          <p:spPr bwMode="auto">
            <a:xfrm>
              <a:off x="3107" y="2704"/>
              <a:ext cx="957" cy="1180"/>
            </a:xfrm>
            <a:prstGeom prst="rect">
              <a:avLst/>
            </a:prstGeom>
            <a:noFill/>
          </p:spPr>
        </p:pic>
        <p:pic>
          <p:nvPicPr>
            <p:cNvPr id="24583" name="Picture 7" descr="Liberte_2242"/>
            <p:cNvPicPr>
              <a:picLocks noChangeAspect="1" noChangeArrowheads="1"/>
            </p:cNvPicPr>
            <p:nvPr/>
          </p:nvPicPr>
          <p:blipFill>
            <a:blip r:embed="rId5" cstate="print"/>
            <a:srcRect/>
            <a:stretch>
              <a:fillRect/>
            </a:stretch>
          </p:blipFill>
          <p:spPr bwMode="auto">
            <a:xfrm>
              <a:off x="2018" y="2704"/>
              <a:ext cx="958" cy="1180"/>
            </a:xfrm>
            <a:prstGeom prst="rect">
              <a:avLst/>
            </a:prstGeom>
            <a:noFill/>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p:txBody>
          <a:bodyPr/>
          <a:lstStyle/>
          <a:p>
            <a:r>
              <a:rPr lang="de-DE">
                <a:solidFill>
                  <a:schemeClr val="hlink"/>
                </a:solidFill>
                <a:effectLst/>
              </a:rPr>
              <a:t>Historischer Hintergrund</a:t>
            </a:r>
          </a:p>
        </p:txBody>
      </p:sp>
      <p:sp>
        <p:nvSpPr>
          <p:cNvPr id="7171" name="Rectangle 3"/>
          <p:cNvSpPr>
            <a:spLocks noGrp="1" noRot="1" noChangeArrowheads="1"/>
          </p:cNvSpPr>
          <p:nvPr>
            <p:ph type="body" idx="1"/>
          </p:nvPr>
        </p:nvSpPr>
        <p:spPr>
          <a:xfrm>
            <a:off x="539750" y="1628775"/>
            <a:ext cx="8280400" cy="2736850"/>
          </a:xfrm>
        </p:spPr>
        <p:txBody>
          <a:bodyPr/>
          <a:lstStyle/>
          <a:p>
            <a:pPr>
              <a:lnSpc>
                <a:spcPct val="80000"/>
              </a:lnSpc>
            </a:pPr>
            <a:r>
              <a:rPr lang="de-DE" sz="1800">
                <a:solidFill>
                  <a:srgbClr val="FFCCFF"/>
                </a:solidFill>
                <a:effectLst/>
              </a:rPr>
              <a:t>Seit der Französischen Revolution (1789-1799) ist Marianne das Symbol der Freiheit und die Nationalfigur der Französischen Republik.</a:t>
            </a:r>
            <a:br>
              <a:rPr lang="de-DE" sz="1800">
                <a:solidFill>
                  <a:srgbClr val="FFCCFF"/>
                </a:solidFill>
                <a:effectLst/>
              </a:rPr>
            </a:br>
            <a:r>
              <a:rPr lang="de-DE" sz="1800">
                <a:solidFill>
                  <a:srgbClr val="FFCCFF"/>
                </a:solidFill>
                <a:effectLst/>
              </a:rPr>
              <a:t>(nicht zu verwechseln mit der Jungfrau von Orléans, der Nationalheiligen Frankreichs).</a:t>
            </a:r>
            <a:br>
              <a:rPr lang="de-DE" sz="1800">
                <a:solidFill>
                  <a:srgbClr val="FFCCFF"/>
                </a:solidFill>
                <a:effectLst/>
              </a:rPr>
            </a:br>
            <a:r>
              <a:rPr lang="de-DE" sz="1000">
                <a:solidFill>
                  <a:srgbClr val="FFCCFF"/>
                </a:solidFill>
                <a:effectLst/>
              </a:rPr>
              <a:t> </a:t>
            </a:r>
          </a:p>
          <a:p>
            <a:pPr>
              <a:lnSpc>
                <a:spcPct val="80000"/>
              </a:lnSpc>
            </a:pPr>
            <a:r>
              <a:rPr lang="de-DE" sz="1800">
                <a:solidFill>
                  <a:srgbClr val="FFCCFF"/>
                </a:solidFill>
                <a:effectLst/>
              </a:rPr>
              <a:t>Sie ist keine authentische Person, sondern wurde einem Gemälde des frz. Malers Delacroix aus dem Jahr 1830 entnommen.</a:t>
            </a:r>
            <a:br>
              <a:rPr lang="de-DE" sz="1800">
                <a:solidFill>
                  <a:srgbClr val="FFCCFF"/>
                </a:solidFill>
                <a:effectLst/>
              </a:rPr>
            </a:br>
            <a:endParaRPr lang="de-DE" sz="1000">
              <a:solidFill>
                <a:srgbClr val="FFCCFF"/>
              </a:solidFill>
              <a:effectLst/>
            </a:endParaRPr>
          </a:p>
          <a:p>
            <a:pPr>
              <a:lnSpc>
                <a:spcPct val="80000"/>
              </a:lnSpc>
            </a:pPr>
            <a:r>
              <a:rPr lang="de-DE" sz="1800">
                <a:solidFill>
                  <a:srgbClr val="FFCCFF"/>
                </a:solidFill>
                <a:effectLst/>
              </a:rPr>
              <a:t>Sie wird in vielen französischen Schulen und Rathäusern als Büste nach dem Vorbild von prominenten Französinnen dargestellt und trägt auf dem Kopf eine sog. „phrygische Mütze“ , ähnlich der Zipfelmütze</a:t>
            </a:r>
            <a:r>
              <a:rPr lang="de-DE" sz="1800">
                <a:effectLst/>
              </a:rPr>
              <a:t/>
            </a:r>
            <a:br>
              <a:rPr lang="de-DE" sz="1800">
                <a:effectLst/>
              </a:rPr>
            </a:br>
            <a:endParaRPr lang="de-DE" sz="1800">
              <a:effectLst/>
            </a:endParaRPr>
          </a:p>
          <a:p>
            <a:pPr>
              <a:lnSpc>
                <a:spcPct val="80000"/>
              </a:lnSpc>
            </a:pPr>
            <a:endParaRPr lang="de-DE" sz="1800"/>
          </a:p>
          <a:p>
            <a:pPr>
              <a:lnSpc>
                <a:spcPct val="80000"/>
              </a:lnSpc>
            </a:pPr>
            <a:endParaRPr lang="de-DE" sz="1800"/>
          </a:p>
        </p:txBody>
      </p:sp>
      <p:pic>
        <p:nvPicPr>
          <p:cNvPr id="7173" name="Picture 5" descr="Die Freiheit führt das Volk (Eugène Delacroix)"/>
          <p:cNvPicPr>
            <a:picLocks noChangeAspect="1" noChangeArrowheads="1"/>
          </p:cNvPicPr>
          <p:nvPr/>
        </p:nvPicPr>
        <p:blipFill>
          <a:blip r:embed="rId2" cstate="print"/>
          <a:srcRect/>
          <a:stretch>
            <a:fillRect/>
          </a:stretch>
        </p:blipFill>
        <p:spPr bwMode="auto">
          <a:xfrm>
            <a:off x="3276600" y="4149725"/>
            <a:ext cx="3048000" cy="2447925"/>
          </a:xfrm>
          <a:prstGeom prst="rect">
            <a:avLst/>
          </a:prstGeom>
          <a:noFill/>
        </p:spPr>
      </p:pic>
      <p:pic>
        <p:nvPicPr>
          <p:cNvPr id="7177" name="Picture 9" descr="134px-Phrygian_cap"/>
          <p:cNvPicPr>
            <a:picLocks noChangeAspect="1" noChangeArrowheads="1"/>
          </p:cNvPicPr>
          <p:nvPr/>
        </p:nvPicPr>
        <p:blipFill>
          <a:blip r:embed="rId3" cstate="print"/>
          <a:srcRect/>
          <a:stretch>
            <a:fillRect/>
          </a:stretch>
        </p:blipFill>
        <p:spPr bwMode="auto">
          <a:xfrm>
            <a:off x="7019925" y="4652963"/>
            <a:ext cx="1276350" cy="1381125"/>
          </a:xfrm>
          <a:prstGeom prst="rect">
            <a:avLst/>
          </a:prstGeom>
          <a:noFill/>
        </p:spPr>
      </p:pic>
      <p:pic>
        <p:nvPicPr>
          <p:cNvPr id="7178" name="Picture 10" descr="bustegif"/>
          <p:cNvPicPr>
            <a:picLocks noChangeAspect="1" noChangeArrowheads="1"/>
          </p:cNvPicPr>
          <p:nvPr/>
        </p:nvPicPr>
        <p:blipFill>
          <a:blip r:embed="rId4" cstate="print"/>
          <a:srcRect/>
          <a:stretch>
            <a:fillRect/>
          </a:stretch>
        </p:blipFill>
        <p:spPr bwMode="auto">
          <a:xfrm>
            <a:off x="1403350" y="4365625"/>
            <a:ext cx="1331913" cy="2132013"/>
          </a:xfrm>
          <a:prstGeom prst="rect">
            <a:avLst/>
          </a:prstGeom>
          <a:noFill/>
        </p:spPr>
      </p:pic>
      <p:sp>
        <p:nvSpPr>
          <p:cNvPr id="7179" name="Text Box 11"/>
          <p:cNvSpPr txBox="1">
            <a:spLocks noChangeArrowheads="1"/>
          </p:cNvSpPr>
          <p:nvPr/>
        </p:nvSpPr>
        <p:spPr bwMode="auto">
          <a:xfrm>
            <a:off x="6732588" y="6381750"/>
            <a:ext cx="2087562" cy="274638"/>
          </a:xfrm>
          <a:prstGeom prst="rect">
            <a:avLst/>
          </a:prstGeom>
          <a:noFill/>
          <a:ln w="9525">
            <a:noFill/>
            <a:miter lim="800000"/>
            <a:headEnd/>
            <a:tailEnd/>
          </a:ln>
          <a:effectLst/>
        </p:spPr>
        <p:txBody>
          <a:bodyPr>
            <a:spAutoFit/>
          </a:bodyPr>
          <a:lstStyle/>
          <a:p>
            <a:pPr>
              <a:spcBef>
                <a:spcPct val="50000"/>
              </a:spcBef>
            </a:pPr>
            <a:r>
              <a:rPr lang="de-DE" sz="1200">
                <a:solidFill>
                  <a:schemeClr val="accent1"/>
                </a:solidFill>
              </a:rPr>
              <a:t>Quelle: Wikipedia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title"/>
          </p:nvPr>
        </p:nvSpPr>
        <p:spPr/>
        <p:txBody>
          <a:bodyPr/>
          <a:lstStyle/>
          <a:p>
            <a:r>
              <a:rPr lang="de-DE" sz="3200">
                <a:effectLst/>
              </a:rPr>
              <a:t>Anhang 2: Erinnerungsmarken</a:t>
            </a:r>
          </a:p>
        </p:txBody>
      </p:sp>
      <p:sp>
        <p:nvSpPr>
          <p:cNvPr id="25603" name="Rectangle 3"/>
          <p:cNvSpPr>
            <a:spLocks noGrp="1" noRot="1" noChangeArrowheads="1"/>
          </p:cNvSpPr>
          <p:nvPr>
            <p:ph type="body" idx="1"/>
          </p:nvPr>
        </p:nvSpPr>
        <p:spPr>
          <a:xfrm>
            <a:off x="468313" y="1773238"/>
            <a:ext cx="8675687" cy="731837"/>
          </a:xfrm>
        </p:spPr>
        <p:txBody>
          <a:bodyPr/>
          <a:lstStyle/>
          <a:p>
            <a:r>
              <a:rPr lang="de-DE" sz="2000">
                <a:solidFill>
                  <a:srgbClr val="FFCCFF"/>
                </a:solidFill>
                <a:effectLst/>
              </a:rPr>
              <a:t>Das Markenheftchen zum Jubiläum „50 Jahre V.Republik“ 2008) enthält alle Dauerserien dieser Zeit, davon 10 aus der Serie Marianne</a:t>
            </a:r>
          </a:p>
        </p:txBody>
      </p:sp>
      <p:pic>
        <p:nvPicPr>
          <p:cNvPr id="25604" name="Picture 4" descr="MH-4526_2008"/>
          <p:cNvPicPr>
            <a:picLocks noChangeAspect="1" noChangeArrowheads="1"/>
          </p:cNvPicPr>
          <p:nvPr/>
        </p:nvPicPr>
        <p:blipFill>
          <a:blip r:embed="rId2" cstate="print"/>
          <a:srcRect/>
          <a:stretch>
            <a:fillRect/>
          </a:stretch>
        </p:blipFill>
        <p:spPr bwMode="auto">
          <a:xfrm>
            <a:off x="468313" y="2708275"/>
            <a:ext cx="8280400" cy="336073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rrowheads="1"/>
          </p:cNvSpPr>
          <p:nvPr>
            <p:ph type="title"/>
          </p:nvPr>
        </p:nvSpPr>
        <p:spPr>
          <a:xfrm>
            <a:off x="323850" y="0"/>
            <a:ext cx="9144000" cy="1431925"/>
          </a:xfrm>
        </p:spPr>
        <p:txBody>
          <a:bodyPr/>
          <a:lstStyle/>
          <a:p>
            <a:r>
              <a:rPr lang="de-DE" sz="3000">
                <a:effectLst/>
              </a:rPr>
              <a:t>Anhang 3: Dauerserie Sabinerin (1977-81)</a:t>
            </a:r>
          </a:p>
        </p:txBody>
      </p:sp>
      <p:sp>
        <p:nvSpPr>
          <p:cNvPr id="29699" name="Rectangle 3"/>
          <p:cNvSpPr>
            <a:spLocks noGrp="1" noRot="1" noChangeArrowheads="1"/>
          </p:cNvSpPr>
          <p:nvPr>
            <p:ph type="body" idx="1"/>
          </p:nvPr>
        </p:nvSpPr>
        <p:spPr>
          <a:xfrm>
            <a:off x="657225" y="1628775"/>
            <a:ext cx="7947025" cy="1944688"/>
          </a:xfrm>
        </p:spPr>
        <p:txBody>
          <a:bodyPr/>
          <a:lstStyle/>
          <a:p>
            <a:pPr>
              <a:lnSpc>
                <a:spcPct val="90000"/>
              </a:lnSpc>
            </a:pPr>
            <a:r>
              <a:rPr lang="de-DE" sz="2000">
                <a:solidFill>
                  <a:srgbClr val="FFCCFF"/>
                </a:solidFill>
                <a:effectLst/>
              </a:rPr>
              <a:t>Bildnis aus dem Gemälde „Raub der Sabinerinnen“ </a:t>
            </a:r>
            <a:br>
              <a:rPr lang="de-DE" sz="2000">
                <a:solidFill>
                  <a:srgbClr val="FFCCFF"/>
                </a:solidFill>
                <a:effectLst/>
              </a:rPr>
            </a:br>
            <a:r>
              <a:rPr lang="de-DE" sz="2000">
                <a:solidFill>
                  <a:srgbClr val="FFCCFF"/>
                </a:solidFill>
                <a:effectLst/>
              </a:rPr>
              <a:t>von Jaques-Louis David</a:t>
            </a:r>
            <a:br>
              <a:rPr lang="de-DE" sz="2000">
                <a:solidFill>
                  <a:srgbClr val="FFCCFF"/>
                </a:solidFill>
                <a:effectLst/>
              </a:rPr>
            </a:br>
            <a:endParaRPr lang="de-DE" sz="2000">
              <a:solidFill>
                <a:srgbClr val="FFCCFF"/>
              </a:solidFill>
              <a:effectLst/>
            </a:endParaRPr>
          </a:p>
          <a:p>
            <a:pPr>
              <a:lnSpc>
                <a:spcPct val="90000"/>
              </a:lnSpc>
            </a:pPr>
            <a:r>
              <a:rPr lang="de-DE" sz="2000">
                <a:solidFill>
                  <a:srgbClr val="FFCCFF"/>
                </a:solidFill>
                <a:effectLst/>
              </a:rPr>
              <a:t>28 Werte von 0,01 F bis 5 F mit Farbänderungen sowie</a:t>
            </a:r>
            <a:br>
              <a:rPr lang="de-DE" sz="2000">
                <a:solidFill>
                  <a:srgbClr val="FFCCFF"/>
                </a:solidFill>
                <a:effectLst/>
              </a:rPr>
            </a:br>
            <a:r>
              <a:rPr lang="de-DE" sz="2000">
                <a:solidFill>
                  <a:srgbClr val="FFCCFF"/>
                </a:solidFill>
                <a:effectLst/>
              </a:rPr>
              <a:t>3 Werten mit geänderter Beschriftung „Republique Francais“</a:t>
            </a:r>
          </a:p>
        </p:txBody>
      </p:sp>
      <p:grpSp>
        <p:nvGrpSpPr>
          <p:cNvPr id="29712" name="Group 16"/>
          <p:cNvGrpSpPr>
            <a:grpSpLocks/>
          </p:cNvGrpSpPr>
          <p:nvPr/>
        </p:nvGrpSpPr>
        <p:grpSpPr bwMode="auto">
          <a:xfrm>
            <a:off x="1187450" y="4076700"/>
            <a:ext cx="7197725" cy="2089150"/>
            <a:chOff x="748" y="2568"/>
            <a:chExt cx="4534" cy="1316"/>
          </a:xfrm>
        </p:grpSpPr>
        <p:pic>
          <p:nvPicPr>
            <p:cNvPr id="29706" name="Picture 10" descr="Sabine_2123"/>
            <p:cNvPicPr>
              <a:picLocks noChangeAspect="1" noChangeArrowheads="1"/>
            </p:cNvPicPr>
            <p:nvPr/>
          </p:nvPicPr>
          <p:blipFill>
            <a:blip r:embed="rId2" cstate="print"/>
            <a:srcRect/>
            <a:stretch>
              <a:fillRect/>
            </a:stretch>
          </p:blipFill>
          <p:spPr bwMode="auto">
            <a:xfrm>
              <a:off x="1927" y="2568"/>
              <a:ext cx="1060" cy="1315"/>
            </a:xfrm>
            <a:prstGeom prst="rect">
              <a:avLst/>
            </a:prstGeom>
            <a:noFill/>
          </p:spPr>
        </p:pic>
        <p:pic>
          <p:nvPicPr>
            <p:cNvPr id="29707" name="Picture 11" descr="Sabine_2158"/>
            <p:cNvPicPr>
              <a:picLocks noChangeAspect="1" noChangeArrowheads="1"/>
            </p:cNvPicPr>
            <p:nvPr/>
          </p:nvPicPr>
          <p:blipFill>
            <a:blip r:embed="rId3" cstate="print"/>
            <a:srcRect/>
            <a:stretch>
              <a:fillRect/>
            </a:stretch>
          </p:blipFill>
          <p:spPr bwMode="auto">
            <a:xfrm>
              <a:off x="4241" y="2568"/>
              <a:ext cx="1041" cy="1316"/>
            </a:xfrm>
            <a:prstGeom prst="rect">
              <a:avLst/>
            </a:prstGeom>
            <a:noFill/>
          </p:spPr>
        </p:pic>
        <p:pic>
          <p:nvPicPr>
            <p:cNvPr id="29708" name="Picture 12" descr="Sabine_2154"/>
            <p:cNvPicPr>
              <a:picLocks noChangeAspect="1" noChangeArrowheads="1"/>
            </p:cNvPicPr>
            <p:nvPr/>
          </p:nvPicPr>
          <p:blipFill>
            <a:blip r:embed="rId4" cstate="print"/>
            <a:srcRect/>
            <a:stretch>
              <a:fillRect/>
            </a:stretch>
          </p:blipFill>
          <p:spPr bwMode="auto">
            <a:xfrm>
              <a:off x="3107" y="2568"/>
              <a:ext cx="1040" cy="1316"/>
            </a:xfrm>
            <a:prstGeom prst="rect">
              <a:avLst/>
            </a:prstGeom>
            <a:noFill/>
          </p:spPr>
        </p:pic>
        <p:pic>
          <p:nvPicPr>
            <p:cNvPr id="29711" name="Picture 15" descr="Sabine_1962"/>
            <p:cNvPicPr>
              <a:picLocks noChangeAspect="1" noChangeArrowheads="1"/>
            </p:cNvPicPr>
            <p:nvPr/>
          </p:nvPicPr>
          <p:blipFill>
            <a:blip r:embed="rId5" cstate="print"/>
            <a:srcRect/>
            <a:stretch>
              <a:fillRect/>
            </a:stretch>
          </p:blipFill>
          <p:spPr bwMode="auto">
            <a:xfrm>
              <a:off x="748" y="2568"/>
              <a:ext cx="1055" cy="1316"/>
            </a:xfrm>
            <a:prstGeom prst="rect">
              <a:avLst/>
            </a:prstGeom>
            <a:noFill/>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p:nvPr>
        </p:nvSpPr>
        <p:spPr>
          <a:xfrm>
            <a:off x="0" y="244475"/>
            <a:ext cx="9144000" cy="1431925"/>
          </a:xfrm>
        </p:spPr>
        <p:txBody>
          <a:bodyPr/>
          <a:lstStyle/>
          <a:p>
            <a:pPr algn="ctr"/>
            <a:r>
              <a:rPr lang="de-DE" sz="3200" b="0">
                <a:solidFill>
                  <a:srgbClr val="FFCCFF"/>
                </a:solidFill>
                <a:effectLst/>
                <a:latin typeface="Arial" charset="0"/>
              </a:rPr>
              <a:t>Gemälde „Raub der Sabinerinnen“</a:t>
            </a:r>
            <a:br>
              <a:rPr lang="de-DE" sz="3200" b="0">
                <a:solidFill>
                  <a:srgbClr val="FFCCFF"/>
                </a:solidFill>
                <a:effectLst/>
                <a:latin typeface="Arial" charset="0"/>
              </a:rPr>
            </a:br>
            <a:r>
              <a:rPr lang="de-DE" sz="3200" b="0">
                <a:solidFill>
                  <a:srgbClr val="FFCCFF"/>
                </a:solidFill>
                <a:effectLst/>
                <a:latin typeface="Arial" charset="0"/>
              </a:rPr>
              <a:t>von Jaques-Louis David (1799)</a:t>
            </a:r>
          </a:p>
        </p:txBody>
      </p:sp>
      <p:sp>
        <p:nvSpPr>
          <p:cNvPr id="30725" name="Text Box 5"/>
          <p:cNvSpPr txBox="1">
            <a:spLocks noChangeArrowheads="1"/>
          </p:cNvSpPr>
          <p:nvPr/>
        </p:nvSpPr>
        <p:spPr bwMode="auto">
          <a:xfrm>
            <a:off x="6877050" y="1700213"/>
            <a:ext cx="1655763" cy="4359275"/>
          </a:xfrm>
          <a:prstGeom prst="rect">
            <a:avLst/>
          </a:prstGeom>
          <a:noFill/>
          <a:ln w="9525">
            <a:noFill/>
            <a:miter lim="800000"/>
            <a:headEnd/>
            <a:tailEnd/>
          </a:ln>
          <a:effectLst/>
        </p:spPr>
        <p:txBody>
          <a:bodyPr>
            <a:spAutoFit/>
          </a:bodyPr>
          <a:lstStyle/>
          <a:p>
            <a:r>
              <a:rPr lang="de-DE" sz="1000"/>
              <a:t>Nach der </a:t>
            </a:r>
            <a:r>
              <a:rPr lang="de-DE" sz="1000" b="1"/>
              <a:t>Gründung Roms 753 v. Chr</a:t>
            </a:r>
            <a:r>
              <a:rPr lang="de-DE" sz="1000"/>
              <a:t>. hatten die Römer auf der Suche nach Ehefrauen die Töchter einer benachbarten Stadt geraubt, die Sabinerinnen. Doch als die Sabiner drei Jahre später ihre Frauen wieder zurückholen wollten, hatten sich die Sabinerinnen mit ihrem Schicksal bereits abgefunden und viele Römer geheiratet und ihnen Kinder geboren.</a:t>
            </a:r>
            <a:r>
              <a:rPr lang="de-DE" sz="1000" b="1"/>
              <a:t> </a:t>
            </a:r>
            <a:r>
              <a:rPr lang="de-DE" sz="1000"/>
              <a:t>Als es zum Kampf kommt, stürzen die Sabinerinnen mit ihren Kindern herbei und werfen sich zwischen die kämpfenden Truppen. Eine von ihnen, </a:t>
            </a:r>
            <a:r>
              <a:rPr lang="de-DE" sz="1000" b="1"/>
              <a:t>Hersilia, Ehefrau von Romulus</a:t>
            </a:r>
            <a:r>
              <a:rPr lang="de-DE" sz="1000"/>
              <a:t> ist hier dargestellt und wird als Symbol für Versöhnung und Frieden interpretiert. </a:t>
            </a:r>
          </a:p>
        </p:txBody>
      </p:sp>
      <p:pic>
        <p:nvPicPr>
          <p:cNvPr id="30727" name="Picture 7" descr="david-sabinerinnen"/>
          <p:cNvPicPr>
            <a:picLocks noChangeAspect="1" noChangeArrowheads="1"/>
          </p:cNvPicPr>
          <p:nvPr/>
        </p:nvPicPr>
        <p:blipFill>
          <a:blip r:embed="rId2" cstate="print"/>
          <a:srcRect/>
          <a:stretch>
            <a:fillRect/>
          </a:stretch>
        </p:blipFill>
        <p:spPr bwMode="auto">
          <a:xfrm>
            <a:off x="755650" y="1773238"/>
            <a:ext cx="5976938" cy="4284662"/>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Rot="1" noChangeArrowheads="1"/>
          </p:cNvSpPr>
          <p:nvPr>
            <p:ph type="body" idx="1"/>
          </p:nvPr>
        </p:nvSpPr>
        <p:spPr>
          <a:xfrm>
            <a:off x="838200" y="1905000"/>
            <a:ext cx="8126413" cy="4191000"/>
          </a:xfrm>
        </p:spPr>
        <p:txBody>
          <a:bodyPr/>
          <a:lstStyle/>
          <a:p>
            <a:pPr>
              <a:lnSpc>
                <a:spcPct val="90000"/>
              </a:lnSpc>
            </a:pPr>
            <a:r>
              <a:rPr lang="de-DE" sz="2000">
                <a:solidFill>
                  <a:srgbClr val="FFCCFF"/>
                </a:solidFill>
                <a:effectLst/>
              </a:rPr>
              <a:t>Alle Serien sind nach dem Künstler benannt, der die Marken entworfen hat, es gibt bei einigen Serien aber eine zweite Bezeichnung, wenn die Marke eine zusätzliche Symbolik ausdrücken soll wie z.B.</a:t>
            </a:r>
            <a:br>
              <a:rPr lang="de-DE" sz="2000">
                <a:solidFill>
                  <a:srgbClr val="FFCCFF"/>
                </a:solidFill>
                <a:effectLst/>
              </a:rPr>
            </a:br>
            <a:r>
              <a:rPr lang="de-DE" sz="2000">
                <a:solidFill>
                  <a:srgbClr val="FFCCFF"/>
                </a:solidFill>
                <a:effectLst/>
              </a:rPr>
              <a:t/>
            </a:r>
            <a:br>
              <a:rPr lang="de-DE" sz="2000">
                <a:solidFill>
                  <a:srgbClr val="FFCCFF"/>
                </a:solidFill>
                <a:effectLst/>
              </a:rPr>
            </a:br>
            <a:r>
              <a:rPr lang="de-DE" sz="2000">
                <a:solidFill>
                  <a:srgbClr val="FFCCFF"/>
                </a:solidFill>
                <a:effectLst/>
              </a:rPr>
              <a:t>	Marianne der Franzosen	</a:t>
            </a:r>
            <a:br>
              <a:rPr lang="de-DE" sz="2000">
                <a:solidFill>
                  <a:srgbClr val="FFCCFF"/>
                </a:solidFill>
                <a:effectLst/>
              </a:rPr>
            </a:br>
            <a:r>
              <a:rPr lang="de-DE" sz="2000">
                <a:solidFill>
                  <a:srgbClr val="FFCCFF"/>
                </a:solidFill>
                <a:effectLst/>
              </a:rPr>
              <a:t>	Marianne von Europa	</a:t>
            </a:r>
            <a:br>
              <a:rPr lang="de-DE" sz="2000">
                <a:solidFill>
                  <a:srgbClr val="FFCCFF"/>
                </a:solidFill>
                <a:effectLst/>
              </a:rPr>
            </a:br>
            <a:r>
              <a:rPr lang="de-DE" sz="2000">
                <a:solidFill>
                  <a:srgbClr val="FFCCFF"/>
                </a:solidFill>
                <a:effectLst/>
              </a:rPr>
              <a:t>	Marianne der Jugend</a:t>
            </a:r>
            <a:br>
              <a:rPr lang="de-DE" sz="2000">
                <a:solidFill>
                  <a:srgbClr val="FFCCFF"/>
                </a:solidFill>
                <a:effectLst/>
              </a:rPr>
            </a:br>
            <a:endParaRPr lang="de-DE" sz="2000">
              <a:solidFill>
                <a:srgbClr val="FFCCFF"/>
              </a:solidFill>
              <a:effectLst/>
            </a:endParaRPr>
          </a:p>
          <a:p>
            <a:pPr>
              <a:lnSpc>
                <a:spcPct val="90000"/>
              </a:lnSpc>
            </a:pPr>
            <a:r>
              <a:rPr lang="de-DE" sz="2000">
                <a:solidFill>
                  <a:srgbClr val="FFCCFF"/>
                </a:solidFill>
                <a:effectLst/>
              </a:rPr>
              <a:t>Eine Serie von 1982, die den Titel Liberté (Freiheit) trägt und Marianne aus dem Gemälde von Eugène Delacroix zeigt, wird ebenfalls zu den Marianne-Dauerserien gezählt</a:t>
            </a:r>
            <a:r>
              <a:rPr lang="de-DE" sz="2000"/>
              <a:t>. </a:t>
            </a:r>
            <a:br>
              <a:rPr lang="de-DE" sz="2000"/>
            </a:br>
            <a:r>
              <a:rPr lang="de-DE" sz="2000"/>
              <a:t/>
            </a:r>
            <a:br>
              <a:rPr lang="de-DE" sz="2000"/>
            </a:br>
            <a:r>
              <a:rPr lang="de-DE" sz="2000"/>
              <a:t>		 </a:t>
            </a:r>
          </a:p>
        </p:txBody>
      </p:sp>
      <p:sp>
        <p:nvSpPr>
          <p:cNvPr id="8194" name="Rectangle 2"/>
          <p:cNvSpPr>
            <a:spLocks noGrp="1" noRot="1" noChangeArrowheads="1"/>
          </p:cNvSpPr>
          <p:nvPr>
            <p:ph type="title"/>
          </p:nvPr>
        </p:nvSpPr>
        <p:spPr/>
        <p:txBody>
          <a:bodyPr/>
          <a:lstStyle/>
          <a:p>
            <a:pPr algn="ctr"/>
            <a:r>
              <a:rPr lang="de-DE" sz="3600">
                <a:solidFill>
                  <a:schemeClr val="hlink"/>
                </a:solidFill>
                <a:effectLst/>
              </a:rPr>
              <a:t>Die Briefmarkenserien im Überblick</a:t>
            </a:r>
          </a:p>
        </p:txBody>
      </p:sp>
      <p:pic>
        <p:nvPicPr>
          <p:cNvPr id="8197" name="Picture 5" descr="Liberte_2242"/>
          <p:cNvPicPr>
            <a:picLocks noChangeAspect="1" noChangeArrowheads="1"/>
          </p:cNvPicPr>
          <p:nvPr/>
        </p:nvPicPr>
        <p:blipFill>
          <a:blip r:embed="rId2" cstate="print"/>
          <a:srcRect/>
          <a:stretch>
            <a:fillRect/>
          </a:stretch>
        </p:blipFill>
        <p:spPr bwMode="auto">
          <a:xfrm>
            <a:off x="6877050" y="5084763"/>
            <a:ext cx="1171575" cy="1439862"/>
          </a:xfrm>
          <a:prstGeom prst="rect">
            <a:avLst/>
          </a:prstGeom>
          <a:noFill/>
        </p:spPr>
      </p:pic>
      <p:pic>
        <p:nvPicPr>
          <p:cNvPr id="8198" name="Picture 6" descr="f-5608"/>
          <p:cNvPicPr>
            <a:picLocks noChangeAspect="1" noChangeArrowheads="1"/>
          </p:cNvPicPr>
          <p:nvPr/>
        </p:nvPicPr>
        <p:blipFill>
          <a:blip r:embed="rId3" cstate="print"/>
          <a:srcRect/>
          <a:stretch>
            <a:fillRect/>
          </a:stretch>
        </p:blipFill>
        <p:spPr bwMode="auto">
          <a:xfrm>
            <a:off x="7019925" y="3068638"/>
            <a:ext cx="896938" cy="1152525"/>
          </a:xfrm>
          <a:prstGeom prst="rect">
            <a:avLst/>
          </a:prstGeom>
          <a:noFill/>
        </p:spPr>
      </p:pic>
      <p:pic>
        <p:nvPicPr>
          <p:cNvPr id="8199" name="Picture 7" descr="Lamouche2005"/>
          <p:cNvPicPr>
            <a:picLocks noChangeAspect="1" noChangeArrowheads="1"/>
          </p:cNvPicPr>
          <p:nvPr/>
        </p:nvPicPr>
        <p:blipFill>
          <a:blip r:embed="rId4" cstate="print"/>
          <a:srcRect/>
          <a:stretch>
            <a:fillRect/>
          </a:stretch>
        </p:blipFill>
        <p:spPr bwMode="auto">
          <a:xfrm>
            <a:off x="4859338" y="3068638"/>
            <a:ext cx="908050" cy="1152525"/>
          </a:xfrm>
          <a:prstGeom prst="rect">
            <a:avLst/>
          </a:prstGeom>
          <a:noFill/>
        </p:spPr>
      </p:pic>
      <p:pic>
        <p:nvPicPr>
          <p:cNvPr id="8200" name="Picture 8" descr="Beaujard2008"/>
          <p:cNvPicPr>
            <a:picLocks noChangeAspect="1" noChangeArrowheads="1"/>
          </p:cNvPicPr>
          <p:nvPr/>
        </p:nvPicPr>
        <p:blipFill>
          <a:blip r:embed="rId5" cstate="print"/>
          <a:srcRect/>
          <a:stretch>
            <a:fillRect/>
          </a:stretch>
        </p:blipFill>
        <p:spPr bwMode="auto">
          <a:xfrm>
            <a:off x="5883275" y="3068638"/>
            <a:ext cx="909638" cy="115411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Rot="1" noChangeArrowheads="1"/>
          </p:cNvSpPr>
          <p:nvPr>
            <p:ph type="body" idx="1"/>
          </p:nvPr>
        </p:nvSpPr>
        <p:spPr>
          <a:xfrm>
            <a:off x="684213" y="1844675"/>
            <a:ext cx="8007350" cy="2028825"/>
          </a:xfrm>
        </p:spPr>
        <p:txBody>
          <a:bodyPr/>
          <a:lstStyle/>
          <a:p>
            <a:r>
              <a:rPr lang="de-DE" sz="2000">
                <a:solidFill>
                  <a:srgbClr val="FFCCFF"/>
                </a:solidFill>
                <a:effectLst/>
              </a:rPr>
              <a:t>Erste Serie für das Befreiungskomitee Algier, die später in ganz Frankreich Gültigkeit erlangte,</a:t>
            </a:r>
            <a:br>
              <a:rPr lang="de-DE" sz="2000">
                <a:solidFill>
                  <a:srgbClr val="FFCCFF"/>
                </a:solidFill>
                <a:effectLst/>
              </a:rPr>
            </a:br>
            <a:r>
              <a:rPr lang="de-DE" sz="2000">
                <a:solidFill>
                  <a:srgbClr val="FFCCFF"/>
                </a:solidFill>
                <a:effectLst/>
              </a:rPr>
              <a:t>daher auch als „Marianne von Algier“ bezeichnet</a:t>
            </a:r>
            <a:br>
              <a:rPr lang="de-DE" sz="2000">
                <a:solidFill>
                  <a:srgbClr val="FFCCFF"/>
                </a:solidFill>
                <a:effectLst/>
              </a:rPr>
            </a:br>
            <a:endParaRPr lang="de-DE" sz="1000">
              <a:solidFill>
                <a:srgbClr val="FFCCFF"/>
              </a:solidFill>
              <a:effectLst/>
            </a:endParaRPr>
          </a:p>
          <a:p>
            <a:r>
              <a:rPr lang="de-DE" sz="2000">
                <a:solidFill>
                  <a:srgbClr val="FFCCFF"/>
                </a:solidFill>
                <a:effectLst/>
              </a:rPr>
              <a:t>11 Werte von 60 c bis 5 F</a:t>
            </a:r>
            <a:br>
              <a:rPr lang="de-DE" sz="2000">
                <a:solidFill>
                  <a:srgbClr val="FFCCFF"/>
                </a:solidFill>
                <a:effectLst/>
              </a:rPr>
            </a:br>
            <a:endParaRPr lang="de-DE" sz="1000">
              <a:solidFill>
                <a:srgbClr val="FFCCFF"/>
              </a:solidFill>
              <a:effectLst/>
            </a:endParaRPr>
          </a:p>
          <a:p>
            <a:r>
              <a:rPr lang="de-DE" sz="2000">
                <a:solidFill>
                  <a:srgbClr val="FFCCFF"/>
                </a:solidFill>
                <a:effectLst/>
              </a:rPr>
              <a:t>Erinnerungsmarke in Markenheftchen 2004</a:t>
            </a:r>
            <a:br>
              <a:rPr lang="de-DE" sz="2000">
                <a:solidFill>
                  <a:srgbClr val="FFCCFF"/>
                </a:solidFill>
                <a:effectLst/>
              </a:rPr>
            </a:br>
            <a:r>
              <a:rPr lang="de-DE" sz="2000">
                <a:solidFill>
                  <a:srgbClr val="FFCCFF"/>
                </a:solidFill>
                <a:effectLst/>
              </a:rPr>
              <a:t/>
            </a:r>
            <a:br>
              <a:rPr lang="de-DE" sz="2000">
                <a:solidFill>
                  <a:srgbClr val="FFCCFF"/>
                </a:solidFill>
                <a:effectLst/>
              </a:rPr>
            </a:br>
            <a:endParaRPr lang="de-DE" sz="2000">
              <a:solidFill>
                <a:srgbClr val="FFCCFF"/>
              </a:solidFill>
              <a:effectLst/>
            </a:endParaRPr>
          </a:p>
        </p:txBody>
      </p:sp>
      <p:sp>
        <p:nvSpPr>
          <p:cNvPr id="9218" name="Rectangle 2"/>
          <p:cNvSpPr>
            <a:spLocks noGrp="1" noRot="1" noChangeArrowheads="1"/>
          </p:cNvSpPr>
          <p:nvPr>
            <p:ph type="title"/>
          </p:nvPr>
        </p:nvSpPr>
        <p:spPr>
          <a:xfrm>
            <a:off x="457200" y="244475"/>
            <a:ext cx="8686800" cy="1431925"/>
          </a:xfrm>
        </p:spPr>
        <p:txBody>
          <a:bodyPr/>
          <a:lstStyle/>
          <a:p>
            <a:r>
              <a:rPr lang="de-DE" sz="3200">
                <a:solidFill>
                  <a:schemeClr val="hlink"/>
                </a:solidFill>
                <a:effectLst/>
              </a:rPr>
              <a:t>Serie 1: Marianne de Fernez (1944)</a:t>
            </a:r>
          </a:p>
        </p:txBody>
      </p:sp>
      <p:grpSp>
        <p:nvGrpSpPr>
          <p:cNvPr id="9223" name="Group 7"/>
          <p:cNvGrpSpPr>
            <a:grpSpLocks/>
          </p:cNvGrpSpPr>
          <p:nvPr/>
        </p:nvGrpSpPr>
        <p:grpSpPr bwMode="auto">
          <a:xfrm>
            <a:off x="1331913" y="4076700"/>
            <a:ext cx="5740400" cy="2014538"/>
            <a:chOff x="839" y="2568"/>
            <a:chExt cx="3616" cy="1269"/>
          </a:xfrm>
        </p:grpSpPr>
        <p:pic>
          <p:nvPicPr>
            <p:cNvPr id="9220" name="Picture 4" descr="Marianne_Fernez_645"/>
            <p:cNvPicPr>
              <a:picLocks noChangeAspect="1" noChangeArrowheads="1"/>
            </p:cNvPicPr>
            <p:nvPr/>
          </p:nvPicPr>
          <p:blipFill>
            <a:blip r:embed="rId2" cstate="print"/>
            <a:srcRect/>
            <a:stretch>
              <a:fillRect/>
            </a:stretch>
          </p:blipFill>
          <p:spPr bwMode="auto">
            <a:xfrm>
              <a:off x="2154" y="2568"/>
              <a:ext cx="1001" cy="1225"/>
            </a:xfrm>
            <a:prstGeom prst="rect">
              <a:avLst/>
            </a:prstGeom>
            <a:noFill/>
          </p:spPr>
        </p:pic>
        <p:pic>
          <p:nvPicPr>
            <p:cNvPr id="9221" name="Picture 5" descr="Marianne_Fernez_634"/>
            <p:cNvPicPr>
              <a:picLocks noChangeAspect="1" noChangeArrowheads="1"/>
            </p:cNvPicPr>
            <p:nvPr/>
          </p:nvPicPr>
          <p:blipFill>
            <a:blip r:embed="rId3" cstate="print"/>
            <a:srcRect/>
            <a:stretch>
              <a:fillRect/>
            </a:stretch>
          </p:blipFill>
          <p:spPr bwMode="auto">
            <a:xfrm>
              <a:off x="839" y="2568"/>
              <a:ext cx="1037" cy="1269"/>
            </a:xfrm>
            <a:prstGeom prst="rect">
              <a:avLst/>
            </a:prstGeom>
            <a:noFill/>
          </p:spPr>
        </p:pic>
        <p:pic>
          <p:nvPicPr>
            <p:cNvPr id="9222" name="Picture 6" descr="Marianne_MH2004"/>
            <p:cNvPicPr>
              <a:picLocks noChangeAspect="1" noChangeArrowheads="1"/>
            </p:cNvPicPr>
            <p:nvPr/>
          </p:nvPicPr>
          <p:blipFill>
            <a:blip r:embed="rId4" cstate="print"/>
            <a:srcRect/>
            <a:stretch>
              <a:fillRect/>
            </a:stretch>
          </p:blipFill>
          <p:spPr bwMode="auto">
            <a:xfrm>
              <a:off x="3379" y="2568"/>
              <a:ext cx="1076" cy="1229"/>
            </a:xfrm>
            <a:prstGeom prst="rect">
              <a:avLst/>
            </a:prstGeom>
            <a:noFill/>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Rot="1" noChangeArrowheads="1"/>
          </p:cNvSpPr>
          <p:nvPr>
            <p:ph type="body" idx="1"/>
          </p:nvPr>
        </p:nvSpPr>
        <p:spPr>
          <a:xfrm>
            <a:off x="838200" y="1905000"/>
            <a:ext cx="8007350" cy="1668463"/>
          </a:xfrm>
        </p:spPr>
        <p:txBody>
          <a:bodyPr/>
          <a:lstStyle/>
          <a:p>
            <a:r>
              <a:rPr lang="de-DE" sz="2400">
                <a:solidFill>
                  <a:srgbClr val="FFCCFF"/>
                </a:solidFill>
                <a:effectLst/>
              </a:rPr>
              <a:t>20 Werte von 60 c bis 50 F</a:t>
            </a:r>
            <a:br>
              <a:rPr lang="de-DE" sz="2400">
                <a:solidFill>
                  <a:srgbClr val="FFCCFF"/>
                </a:solidFill>
                <a:effectLst/>
              </a:rPr>
            </a:br>
            <a:r>
              <a:rPr lang="de-DE" sz="2400">
                <a:solidFill>
                  <a:srgbClr val="FFCCFF"/>
                </a:solidFill>
                <a:effectLst/>
              </a:rPr>
              <a:t> sowie 1 Block zur Befreiung von Paris am 25.8.1944</a:t>
            </a:r>
          </a:p>
          <a:p>
            <a:r>
              <a:rPr lang="de-DE" sz="2400">
                <a:solidFill>
                  <a:srgbClr val="FFCCFF"/>
                </a:solidFill>
                <a:effectLst/>
              </a:rPr>
              <a:t>1 Jubiläumsmarke zum 50. Jahrestag 1994</a:t>
            </a:r>
          </a:p>
          <a:p>
            <a:r>
              <a:rPr lang="de-DE" sz="2400">
                <a:solidFill>
                  <a:srgbClr val="FFCCFF"/>
                </a:solidFill>
                <a:effectLst/>
              </a:rPr>
              <a:t>1 Erinnerungsmarke in €-Währung 2005</a:t>
            </a:r>
            <a:r>
              <a:rPr lang="de-DE" sz="2400"/>
              <a:t> </a:t>
            </a:r>
          </a:p>
        </p:txBody>
      </p:sp>
      <p:sp>
        <p:nvSpPr>
          <p:cNvPr id="10242" name="Rectangle 2"/>
          <p:cNvSpPr>
            <a:spLocks noGrp="1" noRot="1" noChangeArrowheads="1"/>
          </p:cNvSpPr>
          <p:nvPr>
            <p:ph type="title"/>
          </p:nvPr>
        </p:nvSpPr>
        <p:spPr>
          <a:xfrm>
            <a:off x="457200" y="244475"/>
            <a:ext cx="8686800" cy="1431925"/>
          </a:xfrm>
        </p:spPr>
        <p:txBody>
          <a:bodyPr/>
          <a:lstStyle/>
          <a:p>
            <a:r>
              <a:rPr lang="de-DE" sz="3200">
                <a:solidFill>
                  <a:schemeClr val="hlink"/>
                </a:solidFill>
                <a:effectLst/>
              </a:rPr>
              <a:t>Serie 2: Marianne de Dulac (1944-45)</a:t>
            </a:r>
          </a:p>
        </p:txBody>
      </p:sp>
      <p:pic>
        <p:nvPicPr>
          <p:cNvPr id="10246" name="Picture 6" descr="Marianne_Dulac_701"/>
          <p:cNvPicPr>
            <a:picLocks noChangeAspect="1" noChangeArrowheads="1"/>
          </p:cNvPicPr>
          <p:nvPr/>
        </p:nvPicPr>
        <p:blipFill>
          <a:blip r:embed="rId2" cstate="print"/>
          <a:srcRect/>
          <a:stretch>
            <a:fillRect/>
          </a:stretch>
        </p:blipFill>
        <p:spPr bwMode="auto">
          <a:xfrm>
            <a:off x="2843213" y="4076700"/>
            <a:ext cx="1671637" cy="1800225"/>
          </a:xfrm>
          <a:prstGeom prst="rect">
            <a:avLst/>
          </a:prstGeom>
          <a:noFill/>
        </p:spPr>
      </p:pic>
      <p:pic>
        <p:nvPicPr>
          <p:cNvPr id="10248" name="Picture 8" descr="Marianne_Dulac_2863"/>
          <p:cNvPicPr>
            <a:picLocks noChangeAspect="1" noChangeArrowheads="1"/>
          </p:cNvPicPr>
          <p:nvPr/>
        </p:nvPicPr>
        <p:blipFill>
          <a:blip r:embed="rId3" cstate="print"/>
          <a:srcRect/>
          <a:stretch>
            <a:fillRect/>
          </a:stretch>
        </p:blipFill>
        <p:spPr bwMode="auto">
          <a:xfrm>
            <a:off x="4716463" y="4149725"/>
            <a:ext cx="2376487" cy="1570038"/>
          </a:xfrm>
          <a:prstGeom prst="rect">
            <a:avLst/>
          </a:prstGeom>
          <a:noFill/>
        </p:spPr>
      </p:pic>
      <p:pic>
        <p:nvPicPr>
          <p:cNvPr id="10250" name="Picture 10" descr="Marianne_Dulac_691"/>
          <p:cNvPicPr>
            <a:picLocks noChangeAspect="1" noChangeArrowheads="1"/>
          </p:cNvPicPr>
          <p:nvPr/>
        </p:nvPicPr>
        <p:blipFill>
          <a:blip r:embed="rId4" cstate="print"/>
          <a:srcRect/>
          <a:stretch>
            <a:fillRect/>
          </a:stretch>
        </p:blipFill>
        <p:spPr bwMode="auto">
          <a:xfrm>
            <a:off x="971550" y="4076700"/>
            <a:ext cx="1647825" cy="1800225"/>
          </a:xfrm>
          <a:prstGeom prst="rect">
            <a:avLst/>
          </a:prstGeom>
          <a:noFill/>
        </p:spPr>
      </p:pic>
      <p:pic>
        <p:nvPicPr>
          <p:cNvPr id="10251" name="Picture 11" descr="Marianne_Dulac_2005"/>
          <p:cNvPicPr>
            <a:picLocks noChangeAspect="1" noChangeArrowheads="1"/>
          </p:cNvPicPr>
          <p:nvPr/>
        </p:nvPicPr>
        <p:blipFill>
          <a:blip r:embed="rId5" cstate="print"/>
          <a:srcRect/>
          <a:stretch>
            <a:fillRect/>
          </a:stretch>
        </p:blipFill>
        <p:spPr bwMode="auto">
          <a:xfrm>
            <a:off x="7380288" y="4149725"/>
            <a:ext cx="1254125" cy="158432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body" idx="1"/>
          </p:nvPr>
        </p:nvSpPr>
        <p:spPr>
          <a:xfrm>
            <a:off x="838200" y="1905000"/>
            <a:ext cx="8007350" cy="1884363"/>
          </a:xfrm>
        </p:spPr>
        <p:txBody>
          <a:bodyPr/>
          <a:lstStyle/>
          <a:p>
            <a:r>
              <a:rPr lang="de-DE" sz="2000">
                <a:solidFill>
                  <a:srgbClr val="FFCCFF"/>
                </a:solidFill>
                <a:effectLst/>
              </a:rPr>
              <a:t>Serie mit der längsten Verwendungszeit</a:t>
            </a:r>
          </a:p>
          <a:p>
            <a:r>
              <a:rPr lang="de-DE" sz="2000">
                <a:solidFill>
                  <a:srgbClr val="FFCCFF"/>
                </a:solidFill>
                <a:effectLst/>
              </a:rPr>
              <a:t>42 Werte in Kleinformaten von 1F 50 bis 25 F</a:t>
            </a:r>
            <a:br>
              <a:rPr lang="de-DE" sz="2000">
                <a:solidFill>
                  <a:srgbClr val="FFCCFF"/>
                </a:solidFill>
                <a:effectLst/>
              </a:rPr>
            </a:br>
            <a:r>
              <a:rPr lang="de-DE" sz="2000">
                <a:solidFill>
                  <a:srgbClr val="FFCCFF"/>
                </a:solidFill>
                <a:effectLst/>
              </a:rPr>
              <a:t>4 Werte im Grossformat von 20 F bis 100 F</a:t>
            </a:r>
          </a:p>
          <a:p>
            <a:r>
              <a:rPr lang="de-DE" sz="2000">
                <a:solidFill>
                  <a:srgbClr val="FFCCFF"/>
                </a:solidFill>
                <a:effectLst/>
              </a:rPr>
              <a:t>1 Jubiläumsmarke zum 50. Jahrestag 1995</a:t>
            </a:r>
          </a:p>
          <a:p>
            <a:r>
              <a:rPr lang="de-DE" sz="2000">
                <a:solidFill>
                  <a:srgbClr val="FFCCFF"/>
                </a:solidFill>
                <a:effectLst/>
              </a:rPr>
              <a:t>1  Erinnerungsmarke in €-Währung 2015</a:t>
            </a:r>
            <a:br>
              <a:rPr lang="de-DE" sz="2000">
                <a:solidFill>
                  <a:srgbClr val="FFCCFF"/>
                </a:solidFill>
                <a:effectLst/>
              </a:rPr>
            </a:br>
            <a:r>
              <a:rPr lang="de-DE" sz="2400"/>
              <a:t> </a:t>
            </a:r>
          </a:p>
        </p:txBody>
      </p:sp>
      <p:sp>
        <p:nvSpPr>
          <p:cNvPr id="11267" name="Rectangle 3"/>
          <p:cNvSpPr>
            <a:spLocks noGrp="1" noRot="1" noChangeArrowheads="1"/>
          </p:cNvSpPr>
          <p:nvPr>
            <p:ph type="title"/>
          </p:nvPr>
        </p:nvSpPr>
        <p:spPr>
          <a:xfrm>
            <a:off x="323850" y="260350"/>
            <a:ext cx="8820150" cy="1431925"/>
          </a:xfrm>
        </p:spPr>
        <p:txBody>
          <a:bodyPr/>
          <a:lstStyle/>
          <a:p>
            <a:r>
              <a:rPr lang="de-DE" sz="3200">
                <a:solidFill>
                  <a:schemeClr val="hlink"/>
                </a:solidFill>
                <a:effectLst/>
              </a:rPr>
              <a:t>Serie 3: Marianne de Gandon (1945-55)</a:t>
            </a:r>
          </a:p>
        </p:txBody>
      </p:sp>
      <p:pic>
        <p:nvPicPr>
          <p:cNvPr id="11271" name="Picture 7" descr="Marianne_Gandon_712"/>
          <p:cNvPicPr>
            <a:picLocks noChangeAspect="1" noChangeArrowheads="1"/>
          </p:cNvPicPr>
          <p:nvPr/>
        </p:nvPicPr>
        <p:blipFill>
          <a:blip r:embed="rId2" cstate="print"/>
          <a:srcRect/>
          <a:stretch>
            <a:fillRect/>
          </a:stretch>
        </p:blipFill>
        <p:spPr bwMode="auto">
          <a:xfrm>
            <a:off x="1403350" y="4508500"/>
            <a:ext cx="1328738" cy="1584325"/>
          </a:xfrm>
          <a:prstGeom prst="rect">
            <a:avLst/>
          </a:prstGeom>
          <a:noFill/>
        </p:spPr>
      </p:pic>
      <p:pic>
        <p:nvPicPr>
          <p:cNvPr id="11272" name="Picture 8" descr="Marianne_Gandon_50ans_2934"/>
          <p:cNvPicPr>
            <a:picLocks noChangeAspect="1" noChangeArrowheads="1"/>
          </p:cNvPicPr>
          <p:nvPr/>
        </p:nvPicPr>
        <p:blipFill>
          <a:blip r:embed="rId3" cstate="print"/>
          <a:srcRect/>
          <a:stretch>
            <a:fillRect/>
          </a:stretch>
        </p:blipFill>
        <p:spPr bwMode="auto">
          <a:xfrm>
            <a:off x="6372225" y="3068638"/>
            <a:ext cx="2305050" cy="1565275"/>
          </a:xfrm>
          <a:prstGeom prst="rect">
            <a:avLst/>
          </a:prstGeom>
          <a:noFill/>
        </p:spPr>
      </p:pic>
      <p:pic>
        <p:nvPicPr>
          <p:cNvPr id="11274" name="Picture 10" descr="Grande_Marianne_100"/>
          <p:cNvPicPr>
            <a:picLocks noChangeAspect="1" noChangeArrowheads="1"/>
          </p:cNvPicPr>
          <p:nvPr/>
        </p:nvPicPr>
        <p:blipFill>
          <a:blip r:embed="rId4" cstate="print"/>
          <a:srcRect/>
          <a:stretch>
            <a:fillRect/>
          </a:stretch>
        </p:blipFill>
        <p:spPr bwMode="auto">
          <a:xfrm>
            <a:off x="4211638" y="3860800"/>
            <a:ext cx="1495425" cy="2232025"/>
          </a:xfrm>
          <a:prstGeom prst="rect">
            <a:avLst/>
          </a:prstGeom>
          <a:noFill/>
        </p:spPr>
      </p:pic>
      <p:pic>
        <p:nvPicPr>
          <p:cNvPr id="11275" name="Picture 11" descr="Marianne_Gandon_PF_727"/>
          <p:cNvPicPr>
            <a:picLocks noChangeAspect="1" noChangeArrowheads="1"/>
          </p:cNvPicPr>
          <p:nvPr/>
        </p:nvPicPr>
        <p:blipFill>
          <a:blip r:embed="rId5" cstate="print"/>
          <a:srcRect/>
          <a:stretch>
            <a:fillRect/>
          </a:stretch>
        </p:blipFill>
        <p:spPr bwMode="auto">
          <a:xfrm>
            <a:off x="2916238" y="4797425"/>
            <a:ext cx="1103312" cy="1296988"/>
          </a:xfrm>
          <a:prstGeom prst="rect">
            <a:avLst/>
          </a:prstGeom>
          <a:noFill/>
        </p:spPr>
      </p:pic>
      <p:pic>
        <p:nvPicPr>
          <p:cNvPr id="11276" name="Picture 12" descr="Marianne_Gandon_bleue_2015"/>
          <p:cNvPicPr>
            <a:picLocks noChangeAspect="1" noChangeArrowheads="1"/>
          </p:cNvPicPr>
          <p:nvPr/>
        </p:nvPicPr>
        <p:blipFill>
          <a:blip r:embed="rId6" cstate="print"/>
          <a:srcRect/>
          <a:stretch>
            <a:fillRect/>
          </a:stretch>
        </p:blipFill>
        <p:spPr bwMode="auto">
          <a:xfrm>
            <a:off x="6443663" y="4797425"/>
            <a:ext cx="1119187" cy="1295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Rot="1" noChangeArrowheads="1"/>
          </p:cNvSpPr>
          <p:nvPr>
            <p:ph type="body" idx="1"/>
          </p:nvPr>
        </p:nvSpPr>
        <p:spPr>
          <a:xfrm>
            <a:off x="827088" y="1916113"/>
            <a:ext cx="8007350" cy="1452562"/>
          </a:xfrm>
        </p:spPr>
        <p:txBody>
          <a:bodyPr/>
          <a:lstStyle/>
          <a:p>
            <a:r>
              <a:rPr lang="de-DE" sz="2400">
                <a:solidFill>
                  <a:srgbClr val="FFCCFF"/>
                </a:solidFill>
                <a:effectLst/>
              </a:rPr>
              <a:t>6 Werte von 6F bis 25 F</a:t>
            </a:r>
            <a:br>
              <a:rPr lang="de-DE" sz="2400">
                <a:solidFill>
                  <a:srgbClr val="FFCCFF"/>
                </a:solidFill>
                <a:effectLst/>
              </a:rPr>
            </a:br>
            <a:endParaRPr lang="de-DE" sz="2400">
              <a:solidFill>
                <a:srgbClr val="FFCCFF"/>
              </a:solidFill>
              <a:effectLst/>
            </a:endParaRPr>
          </a:p>
          <a:p>
            <a:r>
              <a:rPr lang="de-DE" sz="2400">
                <a:solidFill>
                  <a:srgbClr val="FFCCFF"/>
                </a:solidFill>
                <a:effectLst/>
              </a:rPr>
              <a:t>1 spezielle Marke zur Verwendung in Algerien</a:t>
            </a:r>
            <a:br>
              <a:rPr lang="de-DE" sz="2400">
                <a:solidFill>
                  <a:srgbClr val="FFCCFF"/>
                </a:solidFill>
                <a:effectLst/>
              </a:rPr>
            </a:br>
            <a:r>
              <a:rPr lang="de-DE" sz="2400"/>
              <a:t> </a:t>
            </a:r>
          </a:p>
        </p:txBody>
      </p:sp>
      <p:sp>
        <p:nvSpPr>
          <p:cNvPr id="12291" name="Rectangle 3"/>
          <p:cNvSpPr>
            <a:spLocks noGrp="1" noRot="1" noChangeArrowheads="1"/>
          </p:cNvSpPr>
          <p:nvPr>
            <p:ph type="title"/>
          </p:nvPr>
        </p:nvSpPr>
        <p:spPr>
          <a:xfrm>
            <a:off x="323850" y="244475"/>
            <a:ext cx="8820150" cy="1431925"/>
          </a:xfrm>
        </p:spPr>
        <p:txBody>
          <a:bodyPr/>
          <a:lstStyle/>
          <a:p>
            <a:r>
              <a:rPr lang="de-DE" sz="3200">
                <a:solidFill>
                  <a:schemeClr val="hlink"/>
                </a:solidFill>
                <a:effectLst/>
              </a:rPr>
              <a:t>Serie 4: Marianne de Muller (1955-59)</a:t>
            </a:r>
          </a:p>
        </p:txBody>
      </p:sp>
      <p:grpSp>
        <p:nvGrpSpPr>
          <p:cNvPr id="12299" name="Group 11"/>
          <p:cNvGrpSpPr>
            <a:grpSpLocks/>
          </p:cNvGrpSpPr>
          <p:nvPr/>
        </p:nvGrpSpPr>
        <p:grpSpPr bwMode="auto">
          <a:xfrm>
            <a:off x="1619250" y="3933825"/>
            <a:ext cx="5016500" cy="1727200"/>
            <a:chOff x="1020" y="2115"/>
            <a:chExt cx="3160" cy="1088"/>
          </a:xfrm>
        </p:grpSpPr>
        <p:pic>
          <p:nvPicPr>
            <p:cNvPr id="12296" name="Picture 8" descr="Marianne_Muller_1011_rose"/>
            <p:cNvPicPr>
              <a:picLocks noChangeAspect="1" noChangeArrowheads="1"/>
            </p:cNvPicPr>
            <p:nvPr/>
          </p:nvPicPr>
          <p:blipFill>
            <a:blip r:embed="rId2" cstate="print"/>
            <a:srcRect/>
            <a:stretch>
              <a:fillRect/>
            </a:stretch>
          </p:blipFill>
          <p:spPr bwMode="auto">
            <a:xfrm>
              <a:off x="1020" y="2115"/>
              <a:ext cx="913" cy="1088"/>
            </a:xfrm>
            <a:prstGeom prst="rect">
              <a:avLst/>
            </a:prstGeom>
            <a:noFill/>
          </p:spPr>
        </p:pic>
        <p:pic>
          <p:nvPicPr>
            <p:cNvPr id="12297" name="Picture 9" descr="Marianne_Muller_1011B"/>
            <p:cNvPicPr>
              <a:picLocks noChangeAspect="1" noChangeArrowheads="1"/>
            </p:cNvPicPr>
            <p:nvPr/>
          </p:nvPicPr>
          <p:blipFill>
            <a:blip r:embed="rId3" cstate="print"/>
            <a:srcRect/>
            <a:stretch>
              <a:fillRect/>
            </a:stretch>
          </p:blipFill>
          <p:spPr bwMode="auto">
            <a:xfrm>
              <a:off x="2154" y="2115"/>
              <a:ext cx="951" cy="1088"/>
            </a:xfrm>
            <a:prstGeom prst="rect">
              <a:avLst/>
            </a:prstGeom>
            <a:noFill/>
          </p:spPr>
        </p:pic>
        <p:pic>
          <p:nvPicPr>
            <p:cNvPr id="12298" name="Picture 10" descr="Marianne_Muller_Alger_1955"/>
            <p:cNvPicPr>
              <a:picLocks noChangeAspect="1" noChangeArrowheads="1"/>
            </p:cNvPicPr>
            <p:nvPr/>
          </p:nvPicPr>
          <p:blipFill>
            <a:blip r:embed="rId4" cstate="print"/>
            <a:srcRect/>
            <a:stretch>
              <a:fillRect/>
            </a:stretch>
          </p:blipFill>
          <p:spPr bwMode="auto">
            <a:xfrm>
              <a:off x="3288" y="2115"/>
              <a:ext cx="892" cy="1043"/>
            </a:xfrm>
            <a:prstGeom prst="rect">
              <a:avLst/>
            </a:prstGeom>
            <a:noFill/>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rrowheads="1"/>
          </p:cNvSpPr>
          <p:nvPr>
            <p:ph type="body" idx="1"/>
          </p:nvPr>
        </p:nvSpPr>
        <p:spPr>
          <a:xfrm>
            <a:off x="827088" y="1916113"/>
            <a:ext cx="8007350" cy="1668462"/>
          </a:xfrm>
        </p:spPr>
        <p:txBody>
          <a:bodyPr/>
          <a:lstStyle/>
          <a:p>
            <a:r>
              <a:rPr lang="de-DE" sz="2400">
                <a:solidFill>
                  <a:srgbClr val="FFCCFF"/>
                </a:solidFill>
                <a:effectLst/>
              </a:rPr>
              <a:t>nur 1 Wert  zu 0,25 F in zwei Ausführungen</a:t>
            </a:r>
            <a:br>
              <a:rPr lang="de-DE" sz="2400">
                <a:solidFill>
                  <a:srgbClr val="FFCCFF"/>
                </a:solidFill>
                <a:effectLst/>
              </a:rPr>
            </a:br>
            <a:endParaRPr lang="de-DE" sz="2400">
              <a:solidFill>
                <a:srgbClr val="FFCCFF"/>
              </a:solidFill>
              <a:effectLst/>
            </a:endParaRPr>
          </a:p>
          <a:p>
            <a:r>
              <a:rPr lang="de-DE" sz="2400">
                <a:solidFill>
                  <a:srgbClr val="FFCCFF"/>
                </a:solidFill>
                <a:effectLst/>
              </a:rPr>
              <a:t>Erinnerungsmarke in Kleinbogen 2013</a:t>
            </a:r>
            <a:br>
              <a:rPr lang="de-DE" sz="2400">
                <a:solidFill>
                  <a:srgbClr val="FFCCFF"/>
                </a:solidFill>
                <a:effectLst/>
              </a:rPr>
            </a:br>
            <a:endParaRPr lang="de-DE" sz="2400">
              <a:solidFill>
                <a:srgbClr val="FFCCFF"/>
              </a:solidFill>
              <a:effectLst/>
            </a:endParaRPr>
          </a:p>
        </p:txBody>
      </p:sp>
      <p:sp>
        <p:nvSpPr>
          <p:cNvPr id="13315" name="Rectangle 3"/>
          <p:cNvSpPr>
            <a:spLocks noGrp="1" noRot="1" noChangeArrowheads="1"/>
          </p:cNvSpPr>
          <p:nvPr>
            <p:ph type="title"/>
          </p:nvPr>
        </p:nvSpPr>
        <p:spPr>
          <a:xfrm>
            <a:off x="323850" y="244475"/>
            <a:ext cx="8820150" cy="1431925"/>
          </a:xfrm>
        </p:spPr>
        <p:txBody>
          <a:bodyPr/>
          <a:lstStyle/>
          <a:p>
            <a:r>
              <a:rPr lang="de-DE" sz="3200">
                <a:solidFill>
                  <a:schemeClr val="hlink"/>
                </a:solidFill>
                <a:effectLst/>
              </a:rPr>
              <a:t>Serie 5: Marianne de Decaris (1960)</a:t>
            </a:r>
          </a:p>
        </p:txBody>
      </p:sp>
      <p:grpSp>
        <p:nvGrpSpPr>
          <p:cNvPr id="13322" name="Group 10"/>
          <p:cNvGrpSpPr>
            <a:grpSpLocks/>
          </p:cNvGrpSpPr>
          <p:nvPr/>
        </p:nvGrpSpPr>
        <p:grpSpPr bwMode="auto">
          <a:xfrm>
            <a:off x="1835150" y="3644900"/>
            <a:ext cx="5789613" cy="2160588"/>
            <a:chOff x="1156" y="2296"/>
            <a:chExt cx="3647" cy="1361"/>
          </a:xfrm>
        </p:grpSpPr>
        <p:pic>
          <p:nvPicPr>
            <p:cNvPr id="13319" name="Picture 7" descr="Marianne_DecarisT1_1263"/>
            <p:cNvPicPr>
              <a:picLocks noChangeAspect="1" noChangeArrowheads="1"/>
            </p:cNvPicPr>
            <p:nvPr/>
          </p:nvPicPr>
          <p:blipFill>
            <a:blip r:embed="rId2" cstate="print"/>
            <a:srcRect/>
            <a:stretch>
              <a:fillRect/>
            </a:stretch>
          </p:blipFill>
          <p:spPr bwMode="auto">
            <a:xfrm>
              <a:off x="1156" y="2296"/>
              <a:ext cx="1195" cy="1361"/>
            </a:xfrm>
            <a:prstGeom prst="rect">
              <a:avLst/>
            </a:prstGeom>
            <a:noFill/>
          </p:spPr>
        </p:pic>
        <p:pic>
          <p:nvPicPr>
            <p:cNvPr id="13320" name="Picture 8" descr="Marianne_DecarisT2_1263"/>
            <p:cNvPicPr>
              <a:picLocks noChangeAspect="1" noChangeArrowheads="1"/>
            </p:cNvPicPr>
            <p:nvPr/>
          </p:nvPicPr>
          <p:blipFill>
            <a:blip r:embed="rId3" cstate="print"/>
            <a:srcRect/>
            <a:stretch>
              <a:fillRect/>
            </a:stretch>
          </p:blipFill>
          <p:spPr bwMode="auto">
            <a:xfrm>
              <a:off x="2472" y="2296"/>
              <a:ext cx="1155" cy="1361"/>
            </a:xfrm>
            <a:prstGeom prst="rect">
              <a:avLst/>
            </a:prstGeom>
            <a:noFill/>
          </p:spPr>
        </p:pic>
        <p:pic>
          <p:nvPicPr>
            <p:cNvPr id="13321" name="Picture 9" descr="Marianne_Decaris_2013"/>
            <p:cNvPicPr>
              <a:picLocks noChangeAspect="1" noChangeArrowheads="1"/>
            </p:cNvPicPr>
            <p:nvPr/>
          </p:nvPicPr>
          <p:blipFill>
            <a:blip r:embed="rId4" cstate="print"/>
            <a:srcRect/>
            <a:stretch>
              <a:fillRect/>
            </a:stretch>
          </p:blipFill>
          <p:spPr bwMode="auto">
            <a:xfrm>
              <a:off x="3742" y="2296"/>
              <a:ext cx="1061" cy="1316"/>
            </a:xfrm>
            <a:prstGeom prst="rect">
              <a:avLst/>
            </a:prstGeom>
            <a:noFill/>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Rot="1" noChangeArrowheads="1"/>
          </p:cNvSpPr>
          <p:nvPr>
            <p:ph type="body" idx="1"/>
          </p:nvPr>
        </p:nvSpPr>
        <p:spPr>
          <a:xfrm>
            <a:off x="827088" y="1844675"/>
            <a:ext cx="8007350" cy="1657350"/>
          </a:xfrm>
        </p:spPr>
        <p:txBody>
          <a:bodyPr/>
          <a:lstStyle/>
          <a:p>
            <a:r>
              <a:rPr lang="de-DE" sz="2400">
                <a:solidFill>
                  <a:srgbClr val="FFCCFF"/>
                </a:solidFill>
                <a:effectLst/>
              </a:rPr>
              <a:t>1 Wert zu 25 F in zwei Ausführungen</a:t>
            </a:r>
            <a:br>
              <a:rPr lang="de-DE" sz="2400">
                <a:solidFill>
                  <a:srgbClr val="FFCCFF"/>
                </a:solidFill>
                <a:effectLst/>
              </a:rPr>
            </a:br>
            <a:endParaRPr lang="de-DE" sz="2400">
              <a:solidFill>
                <a:srgbClr val="FFCCFF"/>
              </a:solidFill>
              <a:effectLst/>
            </a:endParaRPr>
          </a:p>
          <a:p>
            <a:r>
              <a:rPr lang="de-DE" sz="2400">
                <a:solidFill>
                  <a:srgbClr val="FFCCFF"/>
                </a:solidFill>
                <a:effectLst/>
              </a:rPr>
              <a:t>1 Zuschlagsmarke für Opfer der Flutkatastrophe Frejus</a:t>
            </a:r>
          </a:p>
        </p:txBody>
      </p:sp>
      <p:sp>
        <p:nvSpPr>
          <p:cNvPr id="14339" name="Rectangle 3"/>
          <p:cNvSpPr>
            <a:spLocks noGrp="1" noRot="1" noChangeArrowheads="1"/>
          </p:cNvSpPr>
          <p:nvPr>
            <p:ph type="title"/>
          </p:nvPr>
        </p:nvSpPr>
        <p:spPr>
          <a:xfrm>
            <a:off x="323850" y="260350"/>
            <a:ext cx="8820150" cy="1431925"/>
          </a:xfrm>
        </p:spPr>
        <p:txBody>
          <a:bodyPr/>
          <a:lstStyle/>
          <a:p>
            <a:r>
              <a:rPr lang="de-DE" sz="3200">
                <a:solidFill>
                  <a:schemeClr val="hlink"/>
                </a:solidFill>
                <a:effectLst/>
              </a:rPr>
              <a:t>Serie 6: Marianne à la nef (1959-60)</a:t>
            </a:r>
          </a:p>
        </p:txBody>
      </p:sp>
      <p:pic>
        <p:nvPicPr>
          <p:cNvPr id="14342" name="Picture 6" descr="Marianne_Nef_1234"/>
          <p:cNvPicPr>
            <a:picLocks noChangeAspect="1" noChangeArrowheads="1"/>
          </p:cNvPicPr>
          <p:nvPr/>
        </p:nvPicPr>
        <p:blipFill>
          <a:blip r:embed="rId2" cstate="print"/>
          <a:srcRect/>
          <a:stretch>
            <a:fillRect/>
          </a:stretch>
        </p:blipFill>
        <p:spPr bwMode="auto">
          <a:xfrm>
            <a:off x="3635375" y="3860800"/>
            <a:ext cx="1522413" cy="1800225"/>
          </a:xfrm>
          <a:prstGeom prst="rect">
            <a:avLst/>
          </a:prstGeom>
          <a:noFill/>
        </p:spPr>
      </p:pic>
      <p:pic>
        <p:nvPicPr>
          <p:cNvPr id="14343" name="Picture 7" descr="Marianne_nef_1229"/>
          <p:cNvPicPr>
            <a:picLocks noChangeAspect="1" noChangeArrowheads="1"/>
          </p:cNvPicPr>
          <p:nvPr/>
        </p:nvPicPr>
        <p:blipFill>
          <a:blip r:embed="rId3" cstate="print"/>
          <a:srcRect/>
          <a:stretch>
            <a:fillRect/>
          </a:stretch>
        </p:blipFill>
        <p:spPr bwMode="auto">
          <a:xfrm>
            <a:off x="5364163" y="3860800"/>
            <a:ext cx="1547812" cy="1800225"/>
          </a:xfrm>
          <a:prstGeom prst="rect">
            <a:avLst/>
          </a:prstGeom>
          <a:noFill/>
        </p:spPr>
      </p:pic>
      <p:pic>
        <p:nvPicPr>
          <p:cNvPr id="14344" name="Picture 8" descr="Marianne_Nef_1216"/>
          <p:cNvPicPr>
            <a:picLocks noChangeAspect="1" noChangeArrowheads="1"/>
          </p:cNvPicPr>
          <p:nvPr/>
        </p:nvPicPr>
        <p:blipFill>
          <a:blip r:embed="rId4" cstate="print"/>
          <a:srcRect/>
          <a:stretch>
            <a:fillRect/>
          </a:stretch>
        </p:blipFill>
        <p:spPr bwMode="auto">
          <a:xfrm>
            <a:off x="1835150" y="3860800"/>
            <a:ext cx="1508125" cy="1800225"/>
          </a:xfrm>
          <a:prstGeom prst="rect">
            <a:avLst/>
          </a:prstGeom>
          <a:noFill/>
        </p:spPr>
      </p:pic>
    </p:spTree>
  </p:cSld>
  <p:clrMapOvr>
    <a:masterClrMapping/>
  </p:clrMapOvr>
</p:sld>
</file>

<file path=ppt/theme/theme1.xml><?xml version="1.0" encoding="utf-8"?>
<a:theme xmlns:a="http://schemas.openxmlformats.org/drawingml/2006/main" name="Glasschichten">
  <a:themeElements>
    <a:clrScheme name="Glasschichten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fontScheme name="Glasschichten">
      <a:majorFont>
        <a:latin typeface="Arial Black"/>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chichten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chichten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chichten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chichten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chichten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chichten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chichten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chichten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Glass Layers</Template>
  <TotalTime>0</TotalTime>
  <Words>529</Words>
  <Application>Microsoft Office PowerPoint</Application>
  <PresentationFormat>Bildschirmpräsentation (4:3)</PresentationFormat>
  <Paragraphs>74</Paragraphs>
  <Slides>22</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22</vt:i4>
      </vt:variant>
    </vt:vector>
  </HeadingPairs>
  <TitlesOfParts>
    <vt:vector size="27" baseType="lpstr">
      <vt:lpstr>Arial</vt:lpstr>
      <vt:lpstr>Arial Black</vt:lpstr>
      <vt:lpstr>Times New Roman</vt:lpstr>
      <vt:lpstr>Wingdings</vt:lpstr>
      <vt:lpstr>Glasschichten</vt:lpstr>
      <vt:lpstr>Die französische Dauerserie „Marianne“</vt:lpstr>
      <vt:lpstr>Historischer Hintergrund</vt:lpstr>
      <vt:lpstr>Die Briefmarkenserien im Überblick</vt:lpstr>
      <vt:lpstr>Serie 1: Marianne de Fernez (1944)</vt:lpstr>
      <vt:lpstr>Serie 2: Marianne de Dulac (1944-45)</vt:lpstr>
      <vt:lpstr>Serie 3: Marianne de Gandon (1945-55)</vt:lpstr>
      <vt:lpstr>Serie 4: Marianne de Muller (1955-59)</vt:lpstr>
      <vt:lpstr>Serie 5: Marianne de Decaris (1960)</vt:lpstr>
      <vt:lpstr>Serie 6: Marianne à la nef (1959-60)</vt:lpstr>
      <vt:lpstr>Serie 7: Marianne de Cocteau (1961)</vt:lpstr>
      <vt:lpstr>Serie 8: Marianne de Cheffer (1967)</vt:lpstr>
      <vt:lpstr>Serie 9: Marianne de Béquet (1971-76)</vt:lpstr>
      <vt:lpstr>Serie 10: Marianne de Briat (1989-1996)</vt:lpstr>
      <vt:lpstr>Serie 11: Marianne de Luquet (1997/2002)</vt:lpstr>
      <vt:lpstr>Serie 12: Marianne de Lamouche (2005)</vt:lpstr>
      <vt:lpstr>Serie 13: Marianne de Beaujard (2008)</vt:lpstr>
      <vt:lpstr>Serie 14 : Marianne de Ciappa et Kavena (2013)</vt:lpstr>
      <vt:lpstr>Serie 14 : Die falsche Marianne? (2013)</vt:lpstr>
      <vt:lpstr>Anhang 1: Dauerserie Liberté (1982-89)</vt:lpstr>
      <vt:lpstr>Anhang 2: Erinnerungsmarken</vt:lpstr>
      <vt:lpstr>Anhang 3: Dauerserie Sabinerin (1977-81)</vt:lpstr>
      <vt:lpstr>Gemälde „Raub der Sabinerinnen“ von Jaques-Louis David (1799)</vt:lpstr>
    </vt:vector>
  </TitlesOfParts>
  <Company>T-Systems International GmbH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französische Dauerserie „Marianne“</dc:title>
  <dc:creator>h.grenzdoerfer@yahoo.de</dc:creator>
  <cp:lastModifiedBy>Helfert</cp:lastModifiedBy>
  <cp:revision>36</cp:revision>
  <dcterms:created xsi:type="dcterms:W3CDTF">2015-11-03T13:47:18Z</dcterms:created>
  <dcterms:modified xsi:type="dcterms:W3CDTF">2015-11-29T18:33:59Z</dcterms:modified>
</cp:coreProperties>
</file>